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1.xml" ContentType="application/vnd.openxmlformats-officedocument.presentationml.notesSlide+xml"/>
  <Override PartName="/ppt/theme/themeOverride8.xml" ContentType="application/vnd.openxmlformats-officedocument.themeOverride+xml"/>
  <Override PartName="/ppt/notesSlides/notesSlide2.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notesSlides/notesSlide3.xml" ContentType="application/vnd.openxmlformats-officedocument.presentationml.notesSlide+xml"/>
  <Override PartName="/ppt/theme/themeOverride11.xml" ContentType="application/vnd.openxmlformats-officedocument.themeOverride+xml"/>
  <Override PartName="/ppt/notesSlides/notesSlide4.xml" ContentType="application/vnd.openxmlformats-officedocument.presentationml.notesSlide+xml"/>
  <Override PartName="/ppt/theme/themeOverride12.xml" ContentType="application/vnd.openxmlformats-officedocument.themeOverride+xml"/>
  <Override PartName="/ppt/notesSlides/notesSlide5.xml" ContentType="application/vnd.openxmlformats-officedocument.presentationml.notesSlide+xml"/>
  <Override PartName="/ppt/theme/themeOverride13.xml" ContentType="application/vnd.openxmlformats-officedocument.themeOverride+xml"/>
  <Override PartName="/ppt/notesSlides/notesSlide6.xml" ContentType="application/vnd.openxmlformats-officedocument.presentationml.notesSlide+xml"/>
  <Override PartName="/ppt/theme/themeOverride14.xml" ContentType="application/vnd.openxmlformats-officedocument.themeOverride+xml"/>
  <Override PartName="/ppt/notesSlides/notesSlide7.xml" ContentType="application/vnd.openxmlformats-officedocument.presentationml.notesSlide+xml"/>
  <Override PartName="/ppt/theme/themeOverride15.xml" ContentType="application/vnd.openxmlformats-officedocument.themeOverride+xml"/>
  <Override PartName="/ppt/notesSlides/notesSlide8.xml" ContentType="application/vnd.openxmlformats-officedocument.presentationml.notesSlide+xml"/>
  <Override PartName="/ppt/theme/themeOverride16.xml" ContentType="application/vnd.openxmlformats-officedocument.themeOverride+xml"/>
  <Override PartName="/ppt/notesSlides/notesSlide9.xml" ContentType="application/vnd.openxmlformats-officedocument.presentationml.notesSlide+xml"/>
  <Override PartName="/ppt/theme/themeOverride17.xml" ContentType="application/vnd.openxmlformats-officedocument.themeOverride+xml"/>
  <Override PartName="/ppt/notesSlides/notesSlide10.xml" ContentType="application/vnd.openxmlformats-officedocument.presentationml.notesSlide+xml"/>
  <Override PartName="/ppt/theme/themeOverride18.xml" ContentType="application/vnd.openxmlformats-officedocument.themeOverride+xml"/>
  <Override PartName="/ppt/notesSlides/notesSlide11.xml" ContentType="application/vnd.openxmlformats-officedocument.presentationml.notesSlide+xml"/>
  <Override PartName="/ppt/theme/themeOverride19.xml" ContentType="application/vnd.openxmlformats-officedocument.themeOverride+xml"/>
  <Override PartName="/ppt/notesSlides/notesSlide12.xml" ContentType="application/vnd.openxmlformats-officedocument.presentationml.notesSlide+xml"/>
  <Override PartName="/ppt/theme/themeOverride20.xml" ContentType="application/vnd.openxmlformats-officedocument.themeOverride+xml"/>
  <Override PartName="/ppt/notesSlides/notesSlide13.xml" ContentType="application/vnd.openxmlformats-officedocument.presentationml.notesSlide+xml"/>
  <Override PartName="/ppt/theme/themeOverride21.xml" ContentType="application/vnd.openxmlformats-officedocument.themeOverride+xml"/>
  <Override PartName="/ppt/notesSlides/notesSlide14.xml" ContentType="application/vnd.openxmlformats-officedocument.presentationml.notesSlide+xml"/>
  <Override PartName="/ppt/theme/themeOverride22.xml" ContentType="application/vnd.openxmlformats-officedocument.themeOverride+xml"/>
  <Override PartName="/ppt/notesSlides/notesSlide15.xml" ContentType="application/vnd.openxmlformats-officedocument.presentationml.notesSlide+xml"/>
  <Override PartName="/ppt/theme/themeOverride23.xml" ContentType="application/vnd.openxmlformats-officedocument.themeOverride+xml"/>
  <Override PartName="/ppt/theme/themeOverride24.xml" ContentType="application/vnd.openxmlformats-officedocument.themeOverride+xml"/>
  <Override PartName="/ppt/notesSlides/notesSlide16.xml" ContentType="application/vnd.openxmlformats-officedocument.presentationml.notesSlide+xml"/>
  <Override PartName="/ppt/theme/themeOverride25.xml" ContentType="application/vnd.openxmlformats-officedocument.themeOverride+xml"/>
  <Override PartName="/ppt/notesSlides/notesSlide17.xml" ContentType="application/vnd.openxmlformats-officedocument.presentationml.notesSlide+xml"/>
  <Override PartName="/ppt/theme/themeOverride26.xml" ContentType="application/vnd.openxmlformats-officedocument.themeOverride+xml"/>
  <Override PartName="/ppt/notesSlides/notesSlide18.xml" ContentType="application/vnd.openxmlformats-officedocument.presentationml.notesSlide+xml"/>
  <Override PartName="/ppt/theme/themeOverride27.xml" ContentType="application/vnd.openxmlformats-officedocument.themeOverride+xml"/>
  <Override PartName="/ppt/notesSlides/notesSlide19.xml" ContentType="application/vnd.openxmlformats-officedocument.presentationml.notesSlide+xml"/>
  <Override PartName="/ppt/theme/themeOverride28.xml" ContentType="application/vnd.openxmlformats-officedocument.themeOverride+xml"/>
  <Override PartName="/ppt/notesSlides/notesSlide20.xml" ContentType="application/vnd.openxmlformats-officedocument.presentationml.notesSlide+xml"/>
  <Override PartName="/ppt/theme/themeOverride29.xml" ContentType="application/vnd.openxmlformats-officedocument.themeOverride+xml"/>
  <Override PartName="/ppt/notesSlides/notesSlide21.xml" ContentType="application/vnd.openxmlformats-officedocument.presentationml.notesSlide+xml"/>
  <Override PartName="/ppt/theme/themeOverride30.xml" ContentType="application/vnd.openxmlformats-officedocument.themeOverride+xml"/>
  <Override PartName="/ppt/notesSlides/notesSlide22.xml" ContentType="application/vnd.openxmlformats-officedocument.presentationml.notesSlide+xml"/>
  <Override PartName="/ppt/theme/themeOverride31.xml" ContentType="application/vnd.openxmlformats-officedocument.themeOverride+xml"/>
  <Override PartName="/ppt/notesSlides/notesSlide23.xml" ContentType="application/vnd.openxmlformats-officedocument.presentationml.notesSlide+xml"/>
  <Override PartName="/ppt/theme/themeOverride32.xml" ContentType="application/vnd.openxmlformats-officedocument.themeOverride+xml"/>
  <Override PartName="/ppt/notesSlides/notesSlide24.xml" ContentType="application/vnd.openxmlformats-officedocument.presentationml.notesSlide+xml"/>
  <Override PartName="/ppt/theme/themeOverride33.xml" ContentType="application/vnd.openxmlformats-officedocument.themeOverride+xml"/>
  <Override PartName="/ppt/theme/themeOverride34.xml" ContentType="application/vnd.openxmlformats-officedocument.themeOverride+xml"/>
  <Override PartName="/ppt/notesSlides/notesSlide25.xml" ContentType="application/vnd.openxmlformats-officedocument.presentationml.notesSlide+xml"/>
  <Override PartName="/ppt/theme/themeOverride35.xml" ContentType="application/vnd.openxmlformats-officedocument.themeOverride+xml"/>
  <Override PartName="/ppt/notesSlides/notesSlide26.xml" ContentType="application/vnd.openxmlformats-officedocument.presentationml.notesSlide+xml"/>
  <Override PartName="/ppt/theme/themeOverride36.xml" ContentType="application/vnd.openxmlformats-officedocument.themeOverride+xml"/>
  <Override PartName="/ppt/notesSlides/notesSlide27.xml" ContentType="application/vnd.openxmlformats-officedocument.presentationml.notesSlide+xml"/>
  <Override PartName="/ppt/theme/themeOverride37.xml" ContentType="application/vnd.openxmlformats-officedocument.themeOverride+xml"/>
  <Override PartName="/ppt/notesSlides/notesSlide28.xml" ContentType="application/vnd.openxmlformats-officedocument.presentationml.notesSlide+xml"/>
  <Override PartName="/ppt/theme/themeOverride38.xml" ContentType="application/vnd.openxmlformats-officedocument.themeOverride+xml"/>
  <Override PartName="/ppt/notesSlides/notesSlide29.xml" ContentType="application/vnd.openxmlformats-officedocument.presentationml.notesSlide+xml"/>
  <Override PartName="/ppt/theme/themeOverride39.xml" ContentType="application/vnd.openxmlformats-officedocument.themeOverride+xml"/>
  <Override PartName="/ppt/notesSlides/notesSlide30.xml" ContentType="application/vnd.openxmlformats-officedocument.presentationml.notesSlide+xml"/>
  <Override PartName="/ppt/theme/themeOverride40.xml" ContentType="application/vnd.openxmlformats-officedocument.themeOverride+xml"/>
  <Override PartName="/ppt/notesSlides/notesSlide31.xml" ContentType="application/vnd.openxmlformats-officedocument.presentationml.notesSlide+xml"/>
  <Override PartName="/ppt/theme/themeOverride41.xml" ContentType="application/vnd.openxmlformats-officedocument.themeOverride+xml"/>
  <Override PartName="/ppt/notesSlides/notesSlide32.xml" ContentType="application/vnd.openxmlformats-officedocument.presentationml.notesSlide+xml"/>
  <Override PartName="/ppt/theme/themeOverride42.xml" ContentType="application/vnd.openxmlformats-officedocument.themeOverride+xml"/>
  <Override PartName="/ppt/theme/themeOverride43.xml" ContentType="application/vnd.openxmlformats-officedocument.themeOverride+xml"/>
  <Override PartName="/ppt/notesSlides/notesSlide33.xml" ContentType="application/vnd.openxmlformats-officedocument.presentationml.notesSlide+xml"/>
  <Override PartName="/ppt/theme/themeOverride44.xml" ContentType="application/vnd.openxmlformats-officedocument.themeOverride+xml"/>
  <Override PartName="/ppt/notesSlides/notesSlide34.xml" ContentType="application/vnd.openxmlformats-officedocument.presentationml.notesSlide+xml"/>
  <Override PartName="/ppt/theme/themeOverride45.xml" ContentType="application/vnd.openxmlformats-officedocument.themeOverride+xml"/>
  <Override PartName="/ppt/notesSlides/notesSlide35.xml" ContentType="application/vnd.openxmlformats-officedocument.presentationml.notesSlide+xml"/>
  <Override PartName="/ppt/theme/themeOverride46.xml" ContentType="application/vnd.openxmlformats-officedocument.themeOverride+xml"/>
  <Override PartName="/ppt/notesSlides/notesSlide36.xml" ContentType="application/vnd.openxmlformats-officedocument.presentationml.notesSlide+xml"/>
  <Override PartName="/ppt/theme/themeOverride47.xml" ContentType="application/vnd.openxmlformats-officedocument.themeOverr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56"/>
  </p:notesMasterIdLst>
  <p:sldIdLst>
    <p:sldId id="266" r:id="rId5"/>
    <p:sldId id="308" r:id="rId6"/>
    <p:sldId id="309" r:id="rId7"/>
    <p:sldId id="310" r:id="rId8"/>
    <p:sldId id="311" r:id="rId9"/>
    <p:sldId id="348" r:id="rId10"/>
    <p:sldId id="313" r:id="rId11"/>
    <p:sldId id="318" r:id="rId12"/>
    <p:sldId id="330" r:id="rId13"/>
    <p:sldId id="332" r:id="rId14"/>
    <p:sldId id="331" r:id="rId15"/>
    <p:sldId id="333" r:id="rId16"/>
    <p:sldId id="349" r:id="rId17"/>
    <p:sldId id="350" r:id="rId18"/>
    <p:sldId id="354" r:id="rId19"/>
    <p:sldId id="353" r:id="rId20"/>
    <p:sldId id="351" r:id="rId21"/>
    <p:sldId id="352" r:id="rId22"/>
    <p:sldId id="358" r:id="rId23"/>
    <p:sldId id="360" r:id="rId24"/>
    <p:sldId id="359" r:id="rId25"/>
    <p:sldId id="361" r:id="rId26"/>
    <p:sldId id="362" r:id="rId27"/>
    <p:sldId id="355" r:id="rId28"/>
    <p:sldId id="356" r:id="rId29"/>
    <p:sldId id="357" r:id="rId30"/>
    <p:sldId id="364" r:id="rId31"/>
    <p:sldId id="363" r:id="rId32"/>
    <p:sldId id="365" r:id="rId33"/>
    <p:sldId id="366" r:id="rId34"/>
    <p:sldId id="367" r:id="rId35"/>
    <p:sldId id="368" r:id="rId36"/>
    <p:sldId id="369" r:id="rId37"/>
    <p:sldId id="370" r:id="rId38"/>
    <p:sldId id="371" r:id="rId39"/>
    <p:sldId id="372" r:id="rId40"/>
    <p:sldId id="373" r:id="rId41"/>
    <p:sldId id="374" r:id="rId42"/>
    <p:sldId id="380" r:id="rId43"/>
    <p:sldId id="381" r:id="rId44"/>
    <p:sldId id="376" r:id="rId45"/>
    <p:sldId id="377" r:id="rId46"/>
    <p:sldId id="375" r:id="rId47"/>
    <p:sldId id="378" r:id="rId48"/>
    <p:sldId id="379" r:id="rId49"/>
    <p:sldId id="382" r:id="rId50"/>
    <p:sldId id="383" r:id="rId51"/>
    <p:sldId id="385" r:id="rId52"/>
    <p:sldId id="384" r:id="rId53"/>
    <p:sldId id="386" r:id="rId54"/>
    <p:sldId id="38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21" autoAdjust="0"/>
  </p:normalViewPr>
  <p:slideViewPr>
    <p:cSldViewPr snapToGrid="0">
      <p:cViewPr varScale="1">
        <p:scale>
          <a:sx n="69" d="100"/>
          <a:sy n="69" d="100"/>
        </p:scale>
        <p:origin x="123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F4657-F4D1-4C53-8E1E-D78C2D2D40A8}" type="datetimeFigureOut">
              <a:rPr lang="en-US" smtClean="0"/>
              <a:t>10/3/2020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16E6D2-2E55-4CF6-9539-B9FAF98FF239}" type="slidenum">
              <a:rPr lang="en-US" smtClean="0"/>
              <a:t>‹#›</a:t>
            </a:fld>
            <a:endParaRPr lang="en-US"/>
          </a:p>
        </p:txBody>
      </p:sp>
    </p:spTree>
    <p:extLst>
      <p:ext uri="{BB962C8B-B14F-4D97-AF65-F5344CB8AC3E}">
        <p14:creationId xmlns:p14="http://schemas.microsoft.com/office/powerpoint/2010/main" val="3295854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oracle.com/data-science/what-is-data-science.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blogs.oracle.com/bigdata/3-more-machine-learning-techniques-to-know"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pytorch.org/" TargetMode="External"/><Relationship Id="rId3" Type="http://schemas.openxmlformats.org/officeDocument/2006/relationships/hyperlink" Target="https://pandas.pydata.org/" TargetMode="External"/><Relationship Id="rId7" Type="http://schemas.openxmlformats.org/officeDocument/2006/relationships/hyperlink" Target="https://keras.io/" TargetMode="External"/><Relationship Id="rId12" Type="http://schemas.openxmlformats.org/officeDocument/2006/relationships/hyperlink" Target="https://mxnet.incubator.apache.org/api/architecture/overview#deep-learning-system-design-concept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scikit-learn.org/stable/user_guide.html" TargetMode="External"/><Relationship Id="rId11" Type="http://schemas.openxmlformats.org/officeDocument/2006/relationships/hyperlink" Target="http://www.deeplearning.net/software/theano/" TargetMode="External"/><Relationship Id="rId5" Type="http://schemas.openxmlformats.org/officeDocument/2006/relationships/hyperlink" Target="https://www.tensorflow.org/" TargetMode="External"/><Relationship Id="rId10" Type="http://schemas.openxmlformats.org/officeDocument/2006/relationships/hyperlink" Target="https://github.com/databricks/spark-deep-learning" TargetMode="External"/><Relationship Id="rId4" Type="http://schemas.openxmlformats.org/officeDocument/2006/relationships/hyperlink" Target="https://numpy.org/" TargetMode="External"/><Relationship Id="rId9" Type="http://schemas.openxmlformats.org/officeDocument/2006/relationships/hyperlink" Target="https://www.nltk.org/"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sng" kern="1200" dirty="0">
                <a:solidFill>
                  <a:schemeClr val="tx1"/>
                </a:solidFill>
                <a:effectLst/>
                <a:latin typeface="+mn-lt"/>
                <a:ea typeface="+mn-ea"/>
                <a:cs typeface="+mn-cs"/>
                <a:hlinkClick r:id="rId3"/>
              </a:rPr>
              <a:t>AI, machine learning, and deep learning</a:t>
            </a:r>
            <a:r>
              <a:rPr lang="en-GB" sz="1200" b="0" i="0" kern="1200" dirty="0">
                <a:solidFill>
                  <a:schemeClr val="tx1"/>
                </a:solidFill>
                <a:effectLst/>
                <a:latin typeface="+mn-lt"/>
                <a:ea typeface="+mn-ea"/>
                <a:cs typeface="+mn-cs"/>
              </a:rPr>
              <a:t> - these terms overlap and are easily confused, so let’s start with some short definitions.</a:t>
            </a:r>
          </a:p>
          <a:p>
            <a:r>
              <a:rPr lang="en-GB" sz="1200" b="1" i="0" kern="1200" dirty="0">
                <a:solidFill>
                  <a:schemeClr val="tx1"/>
                </a:solidFill>
                <a:effectLst/>
                <a:latin typeface="+mn-lt"/>
                <a:ea typeface="+mn-ea"/>
                <a:cs typeface="+mn-cs"/>
              </a:rPr>
              <a:t>AI</a:t>
            </a:r>
            <a:r>
              <a:rPr lang="en-GB" sz="1200" b="0" i="0" kern="1200" dirty="0">
                <a:solidFill>
                  <a:schemeClr val="tx1"/>
                </a:solidFill>
                <a:effectLst/>
                <a:latin typeface="+mn-lt"/>
                <a:ea typeface="+mn-ea"/>
                <a:cs typeface="+mn-cs"/>
              </a:rPr>
              <a:t> means getting a computer to mimic human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in some way.</a:t>
            </a:r>
          </a:p>
          <a:p>
            <a:r>
              <a:rPr lang="en-GB" sz="1200" b="1" i="0" kern="1200" dirty="0">
                <a:solidFill>
                  <a:schemeClr val="tx1"/>
                </a:solidFill>
                <a:effectLst/>
                <a:latin typeface="+mn-lt"/>
                <a:ea typeface="+mn-ea"/>
                <a:cs typeface="+mn-cs"/>
              </a:rPr>
              <a:t>Machine learning</a:t>
            </a:r>
            <a:r>
              <a:rPr lang="en-GB" sz="1200" b="0" i="0" kern="1200" dirty="0">
                <a:solidFill>
                  <a:schemeClr val="tx1"/>
                </a:solidFill>
                <a:effectLst/>
                <a:latin typeface="+mn-lt"/>
                <a:ea typeface="+mn-ea"/>
                <a:cs typeface="+mn-cs"/>
              </a:rPr>
              <a:t> is a subset of AI, and it consists of the techniques that enable computers to figure things out from the data and deliver AI applications. </a:t>
            </a:r>
            <a:r>
              <a:rPr lang="en-GB" sz="1200" b="1" i="0" kern="1200" dirty="0">
                <a:solidFill>
                  <a:schemeClr val="tx1"/>
                </a:solidFill>
                <a:effectLst/>
                <a:latin typeface="+mn-lt"/>
                <a:ea typeface="+mn-ea"/>
                <a:cs typeface="+mn-cs"/>
              </a:rPr>
              <a:t>The solution turned out to be not just mimicking human </a:t>
            </a:r>
            <a:r>
              <a:rPr lang="en-GB" sz="1200" b="1" i="0" kern="1200" dirty="0" err="1">
                <a:solidFill>
                  <a:schemeClr val="tx1"/>
                </a:solidFill>
                <a:effectLst/>
                <a:latin typeface="+mn-lt"/>
                <a:ea typeface="+mn-ea"/>
                <a:cs typeface="+mn-cs"/>
              </a:rPr>
              <a:t>behavior</a:t>
            </a:r>
            <a:r>
              <a:rPr lang="en-GB" sz="1200" b="1" i="0" kern="1200" dirty="0">
                <a:solidFill>
                  <a:schemeClr val="tx1"/>
                </a:solidFill>
                <a:effectLst/>
                <a:latin typeface="+mn-lt"/>
                <a:ea typeface="+mn-ea"/>
                <a:cs typeface="+mn-cs"/>
              </a:rPr>
              <a:t> (AI) but mimicking how humans learn.</a:t>
            </a: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Deep learning</a:t>
            </a:r>
            <a:r>
              <a:rPr lang="en-GB" sz="1200" b="0" i="0" kern="1200" dirty="0">
                <a:solidFill>
                  <a:schemeClr val="tx1"/>
                </a:solidFill>
                <a:effectLst/>
                <a:latin typeface="+mn-lt"/>
                <a:ea typeface="+mn-ea"/>
                <a:cs typeface="+mn-cs"/>
              </a:rPr>
              <a:t>, meanwhile, is a subset of machine learning that enables computers to solve more complex problems.</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What Is AI?</a:t>
            </a:r>
          </a:p>
          <a:p>
            <a:r>
              <a:rPr lang="en-GB" sz="1200" b="0" i="0" kern="1200" dirty="0">
                <a:solidFill>
                  <a:schemeClr val="tx1"/>
                </a:solidFill>
                <a:effectLst/>
                <a:latin typeface="+mn-lt"/>
                <a:ea typeface="+mn-ea"/>
                <a:cs typeface="+mn-cs"/>
              </a:rPr>
              <a:t>Artificial intelligence as an academic discipline was founded in 1956. The goal then, as now, was to get computers to perform tasks regarded as uniquely human: things that required intelligence. Initially, researchers worked on problems like playing checkers and solving logic problems.</a:t>
            </a:r>
          </a:p>
          <a:p>
            <a:r>
              <a:rPr lang="en-GB" sz="1200" b="0" i="0" kern="1200" dirty="0">
                <a:solidFill>
                  <a:schemeClr val="tx1"/>
                </a:solidFill>
                <a:effectLst/>
                <a:latin typeface="+mn-lt"/>
                <a:ea typeface="+mn-ea"/>
                <a:cs typeface="+mn-cs"/>
              </a:rPr>
              <a:t>If you looked at the output of one of those checkers playing programs you could see some form of “artificial intelligence” behind those moves, particularly when the computer beat you. Early successes caused the first researchers to exhibit almost boundless enthusiasm for the possibilities of AI, matched only by the extent to which they misjudged just how hard some problems were.</a:t>
            </a:r>
          </a:p>
          <a:p>
            <a:r>
              <a:rPr lang="en-GB" sz="1200" b="0" i="0" kern="1200" dirty="0">
                <a:solidFill>
                  <a:schemeClr val="tx1"/>
                </a:solidFill>
                <a:effectLst/>
                <a:latin typeface="+mn-lt"/>
                <a:ea typeface="+mn-ea"/>
                <a:cs typeface="+mn-cs"/>
              </a:rPr>
              <a:t>Artificial intelligence, then, refers to the output of a computer. The computer is doing something intelligent, so it’s exhibiting intelligence that is artificial.</a:t>
            </a:r>
          </a:p>
          <a:p>
            <a:r>
              <a:rPr lang="en-GB" sz="1200" b="0" i="0" kern="1200" dirty="0">
                <a:solidFill>
                  <a:schemeClr val="tx1"/>
                </a:solidFill>
                <a:effectLst/>
                <a:latin typeface="+mn-lt"/>
                <a:ea typeface="+mn-ea"/>
                <a:cs typeface="+mn-cs"/>
              </a:rPr>
              <a:t>The term AI doesn’t say anything about how those problems are solved.  There are many different techniques including rule-based or expert systems. And one category of techniques started becoming more widely used in the 1980s: machine learning.</a:t>
            </a:r>
          </a:p>
          <a:p>
            <a:r>
              <a:rPr lang="en-GB" sz="1200" b="0" i="0" kern="1200" dirty="0">
                <a:solidFill>
                  <a:schemeClr val="tx1"/>
                </a:solidFill>
                <a:effectLst/>
                <a:latin typeface="+mn-lt"/>
                <a:ea typeface="+mn-ea"/>
                <a:cs typeface="+mn-cs"/>
              </a:rPr>
              <a:t>What Is Machine Learning?</a:t>
            </a:r>
          </a:p>
          <a:p>
            <a:r>
              <a:rPr lang="en-GB" sz="1200" b="0" i="0" kern="1200" dirty="0">
                <a:solidFill>
                  <a:schemeClr val="tx1"/>
                </a:solidFill>
                <a:effectLst/>
                <a:latin typeface="+mn-lt"/>
                <a:ea typeface="+mn-ea"/>
                <a:cs typeface="+mn-cs"/>
              </a:rPr>
              <a:t>The reason that those early researchers found some problems to be much harder is that those problems simply weren't amenable to the early techniques used for AI. Hard-coded algorithms or fixed, rule-based systems just didn’t work very well for things like image recognition or extracting meaning from text.</a:t>
            </a:r>
          </a:p>
          <a:p>
            <a:r>
              <a:rPr lang="en-GB" sz="1200" b="1" i="0" kern="1200" dirty="0">
                <a:solidFill>
                  <a:schemeClr val="tx1"/>
                </a:solidFill>
                <a:effectLst/>
                <a:latin typeface="+mn-lt"/>
                <a:ea typeface="+mn-ea"/>
                <a:cs typeface="+mn-cs"/>
              </a:rPr>
              <a:t>The solution turned out to be not just mimicking human </a:t>
            </a:r>
            <a:r>
              <a:rPr lang="en-GB" sz="1200" b="1" i="0" kern="1200" dirty="0" err="1">
                <a:solidFill>
                  <a:schemeClr val="tx1"/>
                </a:solidFill>
                <a:effectLst/>
                <a:latin typeface="+mn-lt"/>
                <a:ea typeface="+mn-ea"/>
                <a:cs typeface="+mn-cs"/>
              </a:rPr>
              <a:t>behavior</a:t>
            </a:r>
            <a:r>
              <a:rPr lang="en-GB" sz="1200" b="1" i="0" kern="1200" dirty="0">
                <a:solidFill>
                  <a:schemeClr val="tx1"/>
                </a:solidFill>
                <a:effectLst/>
                <a:latin typeface="+mn-lt"/>
                <a:ea typeface="+mn-ea"/>
                <a:cs typeface="+mn-cs"/>
              </a:rPr>
              <a:t> (AI) but mimicking how humans learn.</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Think about how you learned to read. You didn’t sit down and learn spelling and grammar before picking up your first book. You read simple books, graduating to more complex ones over time. You actually learned the rules (and exceptions) of spelling and grammar from your reading. Put another way, you processed a lot of data and learned from it.</a:t>
            </a:r>
          </a:p>
          <a:p>
            <a:r>
              <a:rPr lang="en-GB" sz="1200" b="0" i="0" kern="1200" dirty="0">
                <a:solidFill>
                  <a:schemeClr val="tx1"/>
                </a:solidFill>
                <a:effectLst/>
                <a:latin typeface="+mn-lt"/>
                <a:ea typeface="+mn-ea"/>
                <a:cs typeface="+mn-cs"/>
              </a:rPr>
              <a:t>That’s exactly the idea with machine learning. Feed an algorithm (as opposed to your brain) a lot of data and let it figure things out. Feed an algorithm a lot of data on financial transactions, tell it which ones are fraudulent, and let it work out what indicates fraud so it can predict fraud in the future. Or feed it information about your customer base and let it figure out how best to segment them. </a:t>
            </a:r>
          </a:p>
          <a:p>
            <a:r>
              <a:rPr lang="en-GB" sz="1200" b="0" i="0" kern="1200" dirty="0">
                <a:solidFill>
                  <a:schemeClr val="tx1"/>
                </a:solidFill>
                <a:effectLst/>
                <a:latin typeface="+mn-lt"/>
                <a:ea typeface="+mn-ea"/>
                <a:cs typeface="+mn-cs"/>
              </a:rPr>
              <a:t>As these algorithms developed, they could tackle many problems. But some things that humans found easy (like speech or handwriting recognition) were still hard for machines. However, if machine learning is about mimicking how humans learn, why not go all the way and try to mimic the human brain? That’s the idea behind </a:t>
            </a:r>
            <a:r>
              <a:rPr lang="en-GB" sz="1200" b="0" i="0" u="none" strike="noStrike" kern="1200" dirty="0">
                <a:solidFill>
                  <a:schemeClr val="tx1"/>
                </a:solidFill>
                <a:effectLst/>
                <a:latin typeface="+mn-lt"/>
                <a:ea typeface="+mn-ea"/>
                <a:cs typeface="+mn-cs"/>
                <a:hlinkClick r:id="rId4"/>
              </a:rPr>
              <a:t>neural networks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The idea of using artificial neurons (neurons, connected by synapses, are the major elements in your brain) had been around for a while. And neural networks simulated in software started being used for certain problems. They showed a lot of promise and could solve some complex problems that other algorithms couldn’t tackle. </a:t>
            </a:r>
          </a:p>
          <a:p>
            <a:r>
              <a:rPr lang="en-GB" sz="1200" b="0" i="0" kern="1200" dirty="0">
                <a:solidFill>
                  <a:schemeClr val="tx1"/>
                </a:solidFill>
                <a:effectLst/>
                <a:latin typeface="+mn-lt"/>
                <a:ea typeface="+mn-ea"/>
                <a:cs typeface="+mn-cs"/>
              </a:rPr>
              <a:t>But machine learning still got stuck on many things that elementary school children tackled with ease: how many dogs are in this picture or are they really wolves? Walk over there and bring me the ripe banana. What made this character in the book cry so much?</a:t>
            </a:r>
          </a:p>
          <a:p>
            <a:r>
              <a:rPr lang="en-GB" sz="1200" b="0" i="0" kern="1200" dirty="0">
                <a:solidFill>
                  <a:schemeClr val="tx1"/>
                </a:solidFill>
                <a:effectLst/>
                <a:latin typeface="+mn-lt"/>
                <a:ea typeface="+mn-ea"/>
                <a:cs typeface="+mn-cs"/>
              </a:rPr>
              <a:t>It turned out that the problem was not with the concept of machine learning. Or even with the idea of mimicking the human brain. It was just that simple neural networks with 100s or even 1000s of neurons, connected in a relatively simple manner, just couldn’t duplicate what the human brain could do. It shouldn't be a surprise if you think about it; human brains have around 86 billion neurons and very complex interconnectivity.</a:t>
            </a:r>
          </a:p>
          <a:p>
            <a:r>
              <a:rPr lang="en-GB" sz="1200" b="0" i="0" kern="1200" dirty="0">
                <a:solidFill>
                  <a:schemeClr val="tx1"/>
                </a:solidFill>
                <a:effectLst/>
                <a:latin typeface="+mn-lt"/>
                <a:ea typeface="+mn-ea"/>
                <a:cs typeface="+mn-cs"/>
              </a:rPr>
              <a:t>What is Deep Learning?</a:t>
            </a:r>
          </a:p>
          <a:p>
            <a:r>
              <a:rPr lang="en-GB" sz="1200" b="0" i="0" kern="1200" dirty="0">
                <a:solidFill>
                  <a:schemeClr val="tx1"/>
                </a:solidFill>
                <a:effectLst/>
                <a:latin typeface="+mn-lt"/>
                <a:ea typeface="+mn-ea"/>
                <a:cs typeface="+mn-cs"/>
              </a:rPr>
              <a:t>Put simply, deep learning is all about using neural networks with more neurons, layers, and interconnectivity. We’re still a long way off from mimicking the human brain in all its complexity, but we’re moving in that direction.</a:t>
            </a:r>
          </a:p>
          <a:p>
            <a:r>
              <a:rPr lang="en-GB" sz="1200" b="0" i="0" kern="1200" dirty="0">
                <a:solidFill>
                  <a:schemeClr val="tx1"/>
                </a:solidFill>
                <a:effectLst/>
                <a:latin typeface="+mn-lt"/>
                <a:ea typeface="+mn-ea"/>
                <a:cs typeface="+mn-cs"/>
              </a:rPr>
              <a:t>And when you read about advances in computing from autonomous cars to Go-playing supercomputers to speech recognition, that’s deep learning under the covers. You experience some form of artificial intelligence. Behind the scenes, that AI is powered by some form of deep learning.</a:t>
            </a:r>
          </a:p>
          <a:p>
            <a:r>
              <a:rPr lang="en-GB" sz="1200" b="0" i="0" kern="1200" dirty="0">
                <a:solidFill>
                  <a:schemeClr val="tx1"/>
                </a:solidFill>
                <a:effectLst/>
                <a:latin typeface="+mn-lt"/>
                <a:ea typeface="+mn-ea"/>
                <a:cs typeface="+mn-cs"/>
              </a:rPr>
              <a:t>Let’s look at a couple of problems to see how deep learning is different from simpler neural networks or other forms of machine learning.</a:t>
            </a:r>
          </a:p>
          <a:p>
            <a:r>
              <a:rPr lang="en-GB" sz="1200" b="0" i="0" kern="1200" dirty="0">
                <a:solidFill>
                  <a:schemeClr val="tx1"/>
                </a:solidFill>
                <a:effectLst/>
                <a:latin typeface="+mn-lt"/>
                <a:ea typeface="+mn-ea"/>
                <a:cs typeface="+mn-cs"/>
              </a:rPr>
              <a:t>How Deep Learning Works</a:t>
            </a:r>
          </a:p>
          <a:p>
            <a:r>
              <a:rPr lang="en-GB" sz="1200" b="0" i="0" kern="1200" dirty="0">
                <a:solidFill>
                  <a:schemeClr val="tx1"/>
                </a:solidFill>
                <a:effectLst/>
                <a:latin typeface="+mn-lt"/>
                <a:ea typeface="+mn-ea"/>
                <a:cs typeface="+mn-cs"/>
              </a:rPr>
              <a:t>If I give you images of horses, you recognize them as horses, even if you’ve never seen that image before. And it doesn’t matter if the horse is lying on a sofa, or dressed up for Halloween as a hippo. You can recognize a horse because you know about the various elements that define a horse: shape of its muzzle, number and placement of legs, and so on.</a:t>
            </a:r>
          </a:p>
          <a:p>
            <a:r>
              <a:rPr lang="en-GB" sz="1200" b="0" i="0" kern="1200" dirty="0">
                <a:solidFill>
                  <a:schemeClr val="tx1"/>
                </a:solidFill>
                <a:effectLst/>
                <a:latin typeface="+mn-lt"/>
                <a:ea typeface="+mn-ea"/>
                <a:cs typeface="+mn-cs"/>
              </a:rPr>
              <a:t>Deep learning can do this. And it’s important for many things including autonomous vehicles. Before a car can determine its next action, it needs to know what’s around it. It must be able to recognize people, bikes, other vehicles, road signs, and more. And do so in challenging visual circumstances. Standard machine learning techniques can’t do that.</a:t>
            </a:r>
          </a:p>
        </p:txBody>
      </p:sp>
      <p:sp>
        <p:nvSpPr>
          <p:cNvPr id="4" name="Slide Number Placeholder 3"/>
          <p:cNvSpPr>
            <a:spLocks noGrp="1"/>
          </p:cNvSpPr>
          <p:nvPr>
            <p:ph type="sldNum" sz="quarter" idx="5"/>
          </p:nvPr>
        </p:nvSpPr>
        <p:spPr/>
        <p:txBody>
          <a:bodyPr/>
          <a:lstStyle/>
          <a:p>
            <a:fld id="{7816E6D2-2E55-4CF6-9539-B9FAF98FF239}" type="slidenum">
              <a:rPr lang="en-US" smtClean="0"/>
              <a:t>7</a:t>
            </a:fld>
            <a:endParaRPr lang="en-US"/>
          </a:p>
        </p:txBody>
      </p:sp>
    </p:spTree>
    <p:extLst>
      <p:ext uri="{BB962C8B-B14F-4D97-AF65-F5344CB8AC3E}">
        <p14:creationId xmlns:p14="http://schemas.microsoft.com/office/powerpoint/2010/main" val="4259450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21</a:t>
            </a:fld>
            <a:endParaRPr lang="en-US"/>
          </a:p>
        </p:txBody>
      </p:sp>
    </p:spTree>
    <p:extLst>
      <p:ext uri="{BB962C8B-B14F-4D97-AF65-F5344CB8AC3E}">
        <p14:creationId xmlns:p14="http://schemas.microsoft.com/office/powerpoint/2010/main" val="1480210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22</a:t>
            </a:fld>
            <a:endParaRPr lang="en-US"/>
          </a:p>
        </p:txBody>
      </p:sp>
    </p:spTree>
    <p:extLst>
      <p:ext uri="{BB962C8B-B14F-4D97-AF65-F5344CB8AC3E}">
        <p14:creationId xmlns:p14="http://schemas.microsoft.com/office/powerpoint/2010/main" val="4267763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23</a:t>
            </a:fld>
            <a:endParaRPr lang="en-US"/>
          </a:p>
        </p:txBody>
      </p:sp>
    </p:spTree>
    <p:extLst>
      <p:ext uri="{BB962C8B-B14F-4D97-AF65-F5344CB8AC3E}">
        <p14:creationId xmlns:p14="http://schemas.microsoft.com/office/powerpoint/2010/main" val="868275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24</a:t>
            </a:fld>
            <a:endParaRPr lang="en-US"/>
          </a:p>
        </p:txBody>
      </p:sp>
    </p:spTree>
    <p:extLst>
      <p:ext uri="{BB962C8B-B14F-4D97-AF65-F5344CB8AC3E}">
        <p14:creationId xmlns:p14="http://schemas.microsoft.com/office/powerpoint/2010/main" val="1272276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dirty="0">
                <a:solidFill>
                  <a:schemeClr val="tx1"/>
                </a:solidFill>
                <a:effectLst/>
                <a:latin typeface="+mn-lt"/>
                <a:ea typeface="+mn-ea"/>
                <a:cs typeface="+mn-cs"/>
              </a:rPr>
              <a:t>Analytics</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Person in data analytics is the one who perform basic statistics calculation, database manipulation &amp; transformation, visualize data and conclude the data points by providing meaningful insights from provided dataset. Business takes significant decisions based on these insights.</a:t>
            </a:r>
          </a:p>
          <a:p>
            <a:pPr rtl="0"/>
            <a:r>
              <a:rPr lang="en-GB" sz="1200" b="1" i="0" kern="1200" dirty="0">
                <a:solidFill>
                  <a:schemeClr val="tx1"/>
                </a:solidFill>
                <a:effectLst/>
                <a:latin typeface="+mn-lt"/>
                <a:ea typeface="+mn-ea"/>
                <a:cs typeface="+mn-cs"/>
              </a:rPr>
              <a:t>SKILLS REQUIRED</a:t>
            </a:r>
            <a:endParaRPr lang="en-GB" sz="1200" b="0" i="0" kern="1200" dirty="0">
              <a:solidFill>
                <a:schemeClr val="tx1"/>
              </a:solidFill>
              <a:effectLst/>
              <a:latin typeface="+mn-lt"/>
              <a:ea typeface="+mn-ea"/>
              <a:cs typeface="+mn-cs"/>
            </a:endParaRPr>
          </a:p>
          <a:p>
            <a:pPr rtl="0"/>
            <a:r>
              <a:rPr lang="en-GB" sz="1200" b="0" i="0" kern="1200" dirty="0">
                <a:solidFill>
                  <a:schemeClr val="tx1"/>
                </a:solidFill>
                <a:effectLst/>
                <a:latin typeface="+mn-lt"/>
                <a:ea typeface="+mn-ea"/>
                <a:cs typeface="+mn-cs"/>
              </a:rPr>
              <a:t>Database management using SQL, statistical analysis using R/Python, Excel, reporting via using any BI tools.</a:t>
            </a:r>
          </a:p>
          <a:p>
            <a:pPr rtl="0"/>
            <a:endParaRPr lang="en-GB" sz="1200" b="0" i="0" kern="1200" dirty="0">
              <a:solidFill>
                <a:schemeClr val="tx1"/>
              </a:solidFill>
              <a:effectLst/>
              <a:latin typeface="+mn-lt"/>
              <a:ea typeface="+mn-ea"/>
              <a:cs typeface="+mn-cs"/>
            </a:endParaRPr>
          </a:p>
          <a:p>
            <a:pPr rtl="0"/>
            <a:r>
              <a:rPr lang="en-GB" sz="1200" b="1" i="0" kern="1200" dirty="0">
                <a:solidFill>
                  <a:schemeClr val="tx1"/>
                </a:solidFill>
                <a:effectLst/>
                <a:latin typeface="+mn-lt"/>
                <a:ea typeface="+mn-ea"/>
                <a:cs typeface="+mn-cs"/>
              </a:rPr>
              <a:t>What is Machine Learning?</a:t>
            </a:r>
            <a:endParaRPr lang="en-GB" sz="1200" b="0" i="0" kern="1200" dirty="0">
              <a:solidFill>
                <a:schemeClr val="tx1"/>
              </a:solidFill>
              <a:effectLst/>
              <a:latin typeface="+mn-lt"/>
              <a:ea typeface="+mn-ea"/>
              <a:cs typeface="+mn-cs"/>
            </a:endParaRPr>
          </a:p>
          <a:p>
            <a:pPr rtl="0"/>
            <a:r>
              <a:rPr lang="en-GB" sz="1200" b="0" i="0" kern="1200" dirty="0">
                <a:solidFill>
                  <a:schemeClr val="tx1"/>
                </a:solidFill>
                <a:effectLst/>
                <a:latin typeface="+mn-lt"/>
                <a:ea typeface="+mn-ea"/>
                <a:cs typeface="+mn-cs"/>
              </a:rPr>
              <a:t>If we say data analytics is at level 1 then machine learning is at level 2. This comprises of study and application of algorithms to extract data and provide statistical inferences. Here algorithms improve themselves from data experience without rely on specific programming. When data changes, the algorithm are designed in such a way appropriate action is enabled whenever any change in pattern is observed.</a:t>
            </a:r>
          </a:p>
          <a:p>
            <a:pPr rtl="0"/>
            <a:r>
              <a:rPr lang="en-GB" sz="1200" b="1" i="0" kern="1200" dirty="0">
                <a:solidFill>
                  <a:schemeClr val="tx1"/>
                </a:solidFill>
                <a:effectLst/>
                <a:latin typeface="+mn-lt"/>
                <a:ea typeface="+mn-ea"/>
                <a:cs typeface="+mn-cs"/>
              </a:rPr>
              <a:t>SKILLS REQUIRED</a:t>
            </a:r>
            <a:endParaRPr lang="en-GB" sz="1200" b="0" i="0" kern="1200" dirty="0">
              <a:solidFill>
                <a:schemeClr val="tx1"/>
              </a:solidFill>
              <a:effectLst/>
              <a:latin typeface="+mn-lt"/>
              <a:ea typeface="+mn-ea"/>
              <a:cs typeface="+mn-cs"/>
            </a:endParaRPr>
          </a:p>
          <a:p>
            <a:pPr rtl="0"/>
            <a:r>
              <a:rPr lang="en-GB" sz="1200" b="0" i="0" kern="1200" dirty="0">
                <a:solidFill>
                  <a:schemeClr val="tx1"/>
                </a:solidFill>
                <a:effectLst/>
                <a:latin typeface="+mn-lt"/>
                <a:ea typeface="+mn-ea"/>
                <a:cs typeface="+mn-cs"/>
              </a:rPr>
              <a:t>Expertise in programming skills like R/Python, sharp statistical and probability understanding, good at data modelling techniques along with other skills required for data analytics.</a:t>
            </a:r>
          </a:p>
          <a:p>
            <a:pPr rtl="0"/>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25</a:t>
            </a:fld>
            <a:endParaRPr lang="en-US"/>
          </a:p>
        </p:txBody>
      </p:sp>
    </p:spTree>
    <p:extLst>
      <p:ext uri="{BB962C8B-B14F-4D97-AF65-F5344CB8AC3E}">
        <p14:creationId xmlns:p14="http://schemas.microsoft.com/office/powerpoint/2010/main" val="2459702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hlinkClick r:id="rId3"/>
              </a:rPr>
              <a:t>Pandas</a:t>
            </a:r>
            <a:r>
              <a:rPr lang="en-GB" sz="1200" b="0" i="0" kern="1200" dirty="0">
                <a:solidFill>
                  <a:schemeClr val="tx1"/>
                </a:solidFill>
                <a:effectLst/>
                <a:latin typeface="+mn-lt"/>
                <a:ea typeface="+mn-ea"/>
                <a:cs typeface="+mn-cs"/>
              </a:rPr>
              <a:t> is a Python data analysis library and is used primarily for </a:t>
            </a:r>
            <a:r>
              <a:rPr lang="en-GB" sz="1200" b="1" i="0" kern="1200" dirty="0">
                <a:solidFill>
                  <a:schemeClr val="tx1"/>
                </a:solidFill>
                <a:effectLst/>
                <a:latin typeface="+mn-lt"/>
                <a:ea typeface="+mn-ea"/>
                <a:cs typeface="+mn-cs"/>
              </a:rPr>
              <a:t>data manipulation and analysis</a:t>
            </a:r>
            <a:r>
              <a:rPr lang="en-GB" sz="1200" b="0" i="0" kern="1200" dirty="0">
                <a:solidFill>
                  <a:schemeClr val="tx1"/>
                </a:solidFill>
                <a:effectLst/>
                <a:latin typeface="+mn-lt"/>
                <a:ea typeface="+mn-ea"/>
                <a:cs typeface="+mn-cs"/>
              </a:rPr>
              <a: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0" i="0" u="none" strike="noStrike" kern="1200" dirty="0">
                <a:solidFill>
                  <a:schemeClr val="tx1"/>
                </a:solidFill>
                <a:effectLst/>
                <a:latin typeface="+mn-lt"/>
                <a:ea typeface="+mn-ea"/>
                <a:cs typeface="+mn-cs"/>
                <a:hlinkClick r:id="rId4"/>
              </a:rPr>
              <a:t>NumPy </a:t>
            </a:r>
            <a:r>
              <a:rPr lang="en-GB" sz="1200" b="0" i="0" kern="1200" dirty="0">
                <a:solidFill>
                  <a:schemeClr val="tx1"/>
                </a:solidFill>
                <a:effectLst/>
                <a:latin typeface="+mn-lt"/>
                <a:ea typeface="+mn-ea"/>
                <a:cs typeface="+mn-cs"/>
              </a:rPr>
              <a:t>library for Python concentrates on handling extensive multi-dimensional data and the intricate mathematical functions operating on the data. NumPy offers speedy computation and execution of complicated functions working on arrays.</a:t>
            </a:r>
          </a:p>
          <a:p>
            <a:endParaRPr lang="en-GB" sz="1200" b="0" i="0" u="none" strike="noStrike" kern="1200" dirty="0">
              <a:solidFill>
                <a:schemeClr val="tx1"/>
              </a:solidFill>
              <a:effectLst/>
              <a:latin typeface="+mn-lt"/>
              <a:ea typeface="+mn-ea"/>
              <a:cs typeface="+mn-cs"/>
              <a:hlinkClick r:id="rId5"/>
            </a:endParaRPr>
          </a:p>
          <a:p>
            <a:r>
              <a:rPr lang="en-GB" sz="1200" b="0" i="0" u="none" strike="noStrike" kern="1200" dirty="0" err="1">
                <a:solidFill>
                  <a:schemeClr val="tx1"/>
                </a:solidFill>
                <a:effectLst/>
                <a:latin typeface="+mn-lt"/>
                <a:ea typeface="+mn-ea"/>
                <a:cs typeface="+mn-cs"/>
                <a:hlinkClick r:id="rId6"/>
              </a:rPr>
              <a:t>Scikit</a:t>
            </a:r>
            <a:r>
              <a:rPr lang="en-GB" sz="1200" b="0" i="0" u="none" strike="noStrike" kern="1200" dirty="0">
                <a:solidFill>
                  <a:schemeClr val="tx1"/>
                </a:solidFill>
                <a:effectLst/>
                <a:latin typeface="+mn-lt"/>
                <a:ea typeface="+mn-ea"/>
                <a:cs typeface="+mn-cs"/>
                <a:hlinkClick r:id="rId6"/>
              </a:rPr>
              <a:t>-learn</a:t>
            </a:r>
            <a:r>
              <a:rPr lang="en-GB" sz="1200" b="0" i="0" kern="1200" dirty="0">
                <a:solidFill>
                  <a:schemeClr val="tx1"/>
                </a:solidFill>
                <a:effectLst/>
                <a:latin typeface="+mn-lt"/>
                <a:ea typeface="+mn-ea"/>
                <a:cs typeface="+mn-cs"/>
              </a:rPr>
              <a:t> is another actively used machine learning library for Python. It includes easy integration with different ML programming libraries like NumPy and Pandas. </a:t>
            </a:r>
            <a:r>
              <a:rPr lang="en-GB" sz="1200" b="0" i="0" kern="1200" dirty="0" err="1">
                <a:solidFill>
                  <a:schemeClr val="tx1"/>
                </a:solidFill>
                <a:effectLst/>
                <a:latin typeface="+mn-lt"/>
                <a:ea typeface="+mn-ea"/>
                <a:cs typeface="+mn-cs"/>
              </a:rPr>
              <a:t>Scikit</a:t>
            </a:r>
            <a:r>
              <a:rPr lang="en-GB" sz="1200" b="0" i="0" kern="1200" dirty="0">
                <a:solidFill>
                  <a:schemeClr val="tx1"/>
                </a:solidFill>
                <a:effectLst/>
                <a:latin typeface="+mn-lt"/>
                <a:ea typeface="+mn-ea"/>
                <a:cs typeface="+mn-cs"/>
              </a:rPr>
              <a:t>-learn comes with the support of various algorithms such as:</a:t>
            </a:r>
          </a:p>
          <a:p>
            <a:r>
              <a:rPr lang="en-GB" sz="1200" b="0" i="1" kern="1200" dirty="0">
                <a:solidFill>
                  <a:schemeClr val="tx1"/>
                </a:solidFill>
                <a:effectLst/>
                <a:latin typeface="+mn-lt"/>
                <a:ea typeface="+mn-ea"/>
                <a:cs typeface="+mn-cs"/>
              </a:rPr>
              <a:t>● Classification</a:t>
            </a:r>
          </a:p>
          <a:p>
            <a:r>
              <a:rPr lang="en-GB" sz="1200" b="0" i="1" kern="1200" dirty="0">
                <a:solidFill>
                  <a:schemeClr val="tx1"/>
                </a:solidFill>
                <a:effectLst/>
                <a:latin typeface="+mn-lt"/>
                <a:ea typeface="+mn-ea"/>
                <a:cs typeface="+mn-cs"/>
              </a:rPr>
              <a:t>● Regression</a:t>
            </a:r>
          </a:p>
          <a:p>
            <a:r>
              <a:rPr lang="en-GB" sz="1200" b="0" i="1" kern="1200" dirty="0">
                <a:solidFill>
                  <a:schemeClr val="tx1"/>
                </a:solidFill>
                <a:effectLst/>
                <a:latin typeface="+mn-lt"/>
                <a:ea typeface="+mn-ea"/>
                <a:cs typeface="+mn-cs"/>
              </a:rPr>
              <a:t>● Clustering</a:t>
            </a:r>
          </a:p>
          <a:p>
            <a:r>
              <a:rPr lang="en-GB" sz="1200" b="0" i="1" kern="1200" dirty="0">
                <a:solidFill>
                  <a:schemeClr val="tx1"/>
                </a:solidFill>
                <a:effectLst/>
                <a:latin typeface="+mn-lt"/>
                <a:ea typeface="+mn-ea"/>
                <a:cs typeface="+mn-cs"/>
              </a:rPr>
              <a:t>● Dimensionality Reduction</a:t>
            </a:r>
          </a:p>
          <a:p>
            <a:r>
              <a:rPr lang="en-GB" sz="1200" b="0" i="1" kern="1200" dirty="0">
                <a:solidFill>
                  <a:schemeClr val="tx1"/>
                </a:solidFill>
                <a:effectLst/>
                <a:latin typeface="+mn-lt"/>
                <a:ea typeface="+mn-ea"/>
                <a:cs typeface="+mn-cs"/>
              </a:rPr>
              <a:t>● Model Selection</a:t>
            </a:r>
          </a:p>
          <a:p>
            <a:r>
              <a:rPr lang="en-GB" sz="1200" b="0" i="1" kern="1200" dirty="0">
                <a:solidFill>
                  <a:schemeClr val="tx1"/>
                </a:solidFill>
                <a:effectLst/>
                <a:latin typeface="+mn-lt"/>
                <a:ea typeface="+mn-ea"/>
                <a:cs typeface="+mn-cs"/>
              </a:rPr>
              <a:t>● </a:t>
            </a:r>
            <a:r>
              <a:rPr lang="en-GB" sz="1200" b="0" i="1" kern="1200" dirty="0" err="1">
                <a:solidFill>
                  <a:schemeClr val="tx1"/>
                </a:solidFill>
                <a:effectLst/>
                <a:latin typeface="+mn-lt"/>
                <a:ea typeface="+mn-ea"/>
                <a:cs typeface="+mn-cs"/>
              </a:rPr>
              <a:t>Preprocessing</a:t>
            </a:r>
            <a:endParaRPr lang="en-GB" sz="1200" b="0" i="1" kern="1200" dirty="0">
              <a:solidFill>
                <a:schemeClr val="tx1"/>
              </a:solidFill>
              <a:effectLst/>
              <a:latin typeface="+mn-lt"/>
              <a:ea typeface="+mn-ea"/>
              <a:cs typeface="+mn-cs"/>
            </a:endParaRPr>
          </a:p>
          <a:p>
            <a:endParaRPr lang="en-GB" sz="1200" b="1" i="0" u="none" strike="noStrike" kern="1200" dirty="0">
              <a:solidFill>
                <a:schemeClr val="tx1"/>
              </a:solidFill>
              <a:effectLst/>
              <a:latin typeface="+mn-lt"/>
              <a:ea typeface="+mn-ea"/>
              <a:cs typeface="+mn-cs"/>
              <a:hlinkClick r:id="rId5"/>
            </a:endParaRPr>
          </a:p>
          <a:p>
            <a:endParaRPr lang="en-GB" sz="1200" b="1" i="0" u="none" strike="noStrike" kern="1200" dirty="0">
              <a:solidFill>
                <a:schemeClr val="tx1"/>
              </a:solidFill>
              <a:effectLst/>
              <a:latin typeface="+mn-lt"/>
              <a:ea typeface="+mn-ea"/>
              <a:cs typeface="+mn-cs"/>
              <a:hlinkClick r:id="rId5"/>
            </a:endParaRPr>
          </a:p>
          <a:p>
            <a:r>
              <a:rPr lang="en-GB" sz="1200" b="1" i="0" u="none" strike="noStrike" kern="1200" dirty="0">
                <a:solidFill>
                  <a:schemeClr val="tx1"/>
                </a:solidFill>
                <a:effectLst/>
                <a:latin typeface="+mn-lt"/>
                <a:ea typeface="+mn-ea"/>
                <a:cs typeface="+mn-cs"/>
                <a:hlinkClick r:id="rId5"/>
              </a:rPr>
              <a:t>TensorFlow</a:t>
            </a:r>
            <a:r>
              <a:rPr lang="en-GB" sz="1200" b="0" i="0" kern="1200" dirty="0">
                <a:solidFill>
                  <a:schemeClr val="tx1"/>
                </a:solidFill>
                <a:effectLst/>
                <a:latin typeface="+mn-lt"/>
                <a:ea typeface="+mn-ea"/>
                <a:cs typeface="+mn-cs"/>
              </a:rPr>
              <a:t> is one of the best library available for working with Machine Learning on Python. </a:t>
            </a:r>
            <a:r>
              <a:rPr lang="en-GB" sz="1200" b="1" i="0" kern="1200" dirty="0">
                <a:solidFill>
                  <a:schemeClr val="tx1"/>
                </a:solidFill>
                <a:effectLst/>
                <a:latin typeface="+mn-lt"/>
                <a:ea typeface="+mn-ea"/>
                <a:cs typeface="+mn-cs"/>
              </a:rPr>
              <a:t>Offered by Google</a:t>
            </a:r>
            <a:r>
              <a:rPr lang="en-GB" sz="1200" b="0" i="0" kern="1200" dirty="0">
                <a:solidFill>
                  <a:schemeClr val="tx1"/>
                </a:solidFill>
                <a:effectLst/>
                <a:latin typeface="+mn-lt"/>
                <a:ea typeface="+mn-ea"/>
                <a:cs typeface="+mn-cs"/>
              </a:rPr>
              <a:t>, TensorFlow makes ML model building easy for beginners and professionals alike.</a:t>
            </a:r>
          </a:p>
          <a:p>
            <a:r>
              <a:rPr lang="en-GB" sz="1200" b="0" i="0" kern="1200" dirty="0">
                <a:solidFill>
                  <a:schemeClr val="tx1"/>
                </a:solidFill>
                <a:effectLst/>
                <a:latin typeface="+mn-lt"/>
                <a:ea typeface="+mn-ea"/>
                <a:cs typeface="+mn-cs"/>
              </a:rPr>
              <a:t>Using TensorFlow, you can create and train ML models on not just computers but also mobile devices and servers by using TensorFlow Lite and TensorFlow Serving that offers the same benefits but for mobile platforms and high-performance servers.</a:t>
            </a:r>
          </a:p>
          <a:p>
            <a:r>
              <a:rPr lang="en-GB" sz="1200" b="1" i="0" u="none" strike="noStrike" kern="1200" dirty="0" err="1">
                <a:solidFill>
                  <a:schemeClr val="tx1"/>
                </a:solidFill>
                <a:effectLst/>
                <a:latin typeface="+mn-lt"/>
                <a:ea typeface="+mn-ea"/>
                <a:cs typeface="+mn-cs"/>
                <a:hlinkClick r:id="rId7"/>
              </a:rPr>
              <a:t>Keras</a:t>
            </a:r>
            <a:r>
              <a:rPr lang="en-GB" sz="1200" b="1" i="0"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is one of the most popular and open-source neural network libraries for Python. Initially </a:t>
            </a:r>
            <a:r>
              <a:rPr lang="en-GB" sz="1200" b="1" i="0" kern="1200" dirty="0">
                <a:solidFill>
                  <a:schemeClr val="tx1"/>
                </a:solidFill>
                <a:effectLst/>
                <a:latin typeface="+mn-lt"/>
                <a:ea typeface="+mn-ea"/>
                <a:cs typeface="+mn-cs"/>
              </a:rPr>
              <a:t>d</a:t>
            </a:r>
            <a:r>
              <a:rPr lang="en-GB" sz="1200" b="1" kern="1200" dirty="0">
                <a:solidFill>
                  <a:schemeClr val="tx1"/>
                </a:solidFill>
                <a:effectLst/>
                <a:latin typeface="+mn-lt"/>
                <a:ea typeface="+mn-ea"/>
                <a:cs typeface="+mn-cs"/>
              </a:rPr>
              <a:t>esigned by a Google engineer for ONEIROS</a:t>
            </a:r>
            <a:r>
              <a:rPr lang="en-GB" sz="1200" b="0" i="0" kern="1200" dirty="0">
                <a:solidFill>
                  <a:schemeClr val="tx1"/>
                </a:solidFill>
                <a:effectLst/>
                <a:latin typeface="+mn-lt"/>
                <a:ea typeface="+mn-ea"/>
                <a:cs typeface="+mn-cs"/>
              </a:rPr>
              <a:t>, short for Open-Ended Neuro Electronic Intelligent Robot Operating System, </a:t>
            </a:r>
            <a:r>
              <a:rPr lang="en-GB" sz="1200" b="0" i="0" kern="1200" dirty="0" err="1">
                <a:solidFill>
                  <a:schemeClr val="tx1"/>
                </a:solidFill>
                <a:effectLst/>
                <a:latin typeface="+mn-lt"/>
                <a:ea typeface="+mn-ea"/>
                <a:cs typeface="+mn-cs"/>
              </a:rPr>
              <a:t>Keras</a:t>
            </a:r>
            <a:r>
              <a:rPr lang="en-GB" sz="1200" b="0" i="0" kern="1200" dirty="0">
                <a:solidFill>
                  <a:schemeClr val="tx1"/>
                </a:solidFill>
                <a:effectLst/>
                <a:latin typeface="+mn-lt"/>
                <a:ea typeface="+mn-ea"/>
                <a:cs typeface="+mn-cs"/>
              </a:rPr>
              <a:t> was soon supported in TensorFlow’s core library making it accessible on top of TensorFlow. </a:t>
            </a:r>
            <a:r>
              <a:rPr lang="en-GB" sz="1200" b="0" i="0" kern="1200" dirty="0" err="1">
                <a:solidFill>
                  <a:schemeClr val="tx1"/>
                </a:solidFill>
                <a:effectLst/>
                <a:latin typeface="+mn-lt"/>
                <a:ea typeface="+mn-ea"/>
                <a:cs typeface="+mn-cs"/>
              </a:rPr>
              <a:t>Keras</a:t>
            </a:r>
            <a:r>
              <a:rPr lang="en-GB" sz="1200" b="0" i="0" kern="1200" dirty="0">
                <a:solidFill>
                  <a:schemeClr val="tx1"/>
                </a:solidFill>
                <a:effectLst/>
                <a:latin typeface="+mn-lt"/>
                <a:ea typeface="+mn-ea"/>
                <a:cs typeface="+mn-cs"/>
              </a:rPr>
              <a:t> features several of the building blocks and tools necessary for creating a neural network.</a:t>
            </a:r>
          </a:p>
          <a:p>
            <a:r>
              <a:rPr lang="en-GB" sz="1200" b="1" i="0" kern="1200" dirty="0">
                <a:solidFill>
                  <a:schemeClr val="tx1"/>
                </a:solidFill>
                <a:effectLst/>
                <a:latin typeface="+mn-lt"/>
                <a:ea typeface="+mn-ea"/>
                <a:cs typeface="+mn-cs"/>
              </a:rPr>
              <a:t>Developed by Facebook</a:t>
            </a:r>
            <a:r>
              <a:rPr lang="en-GB" sz="1200" b="0" i="0"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hlinkClick r:id="rId8"/>
              </a:rPr>
              <a:t>PyTorch</a:t>
            </a:r>
            <a:r>
              <a:rPr lang="en-GB" sz="1200" b="0" i="0" kern="1200" dirty="0">
                <a:solidFill>
                  <a:schemeClr val="tx1"/>
                </a:solidFill>
                <a:effectLst/>
                <a:latin typeface="+mn-lt"/>
                <a:ea typeface="+mn-ea"/>
                <a:cs typeface="+mn-cs"/>
              </a:rPr>
              <a:t> is one of the few machine learning libraries for Python. Apart from Python, </a:t>
            </a:r>
            <a:r>
              <a:rPr lang="en-GB" sz="1200" b="0" i="0" kern="1200" dirty="0" err="1">
                <a:solidFill>
                  <a:schemeClr val="tx1"/>
                </a:solidFill>
                <a:effectLst/>
                <a:latin typeface="+mn-lt"/>
                <a:ea typeface="+mn-ea"/>
                <a:cs typeface="+mn-cs"/>
              </a:rPr>
              <a:t>PyTorch</a:t>
            </a:r>
            <a:r>
              <a:rPr lang="en-GB" sz="1200" b="0" i="0" kern="1200" dirty="0">
                <a:solidFill>
                  <a:schemeClr val="tx1"/>
                </a:solidFill>
                <a:effectLst/>
                <a:latin typeface="+mn-lt"/>
                <a:ea typeface="+mn-ea"/>
                <a:cs typeface="+mn-cs"/>
              </a:rPr>
              <a:t> also has support for C++ with its C++ interface if you’re into that. Considered among the top contenders in the race of being the best Machine Learning and Deep Learning framework, </a:t>
            </a:r>
            <a:r>
              <a:rPr lang="en-GB" sz="1200" b="0" i="0" kern="1200" dirty="0" err="1">
                <a:solidFill>
                  <a:schemeClr val="tx1"/>
                </a:solidFill>
                <a:effectLst/>
                <a:latin typeface="+mn-lt"/>
                <a:ea typeface="+mn-ea"/>
                <a:cs typeface="+mn-cs"/>
              </a:rPr>
              <a:t>PyTorch</a:t>
            </a:r>
            <a:r>
              <a:rPr lang="en-GB" sz="1200" b="0" i="0" kern="1200" dirty="0">
                <a:solidFill>
                  <a:schemeClr val="tx1"/>
                </a:solidFill>
                <a:effectLst/>
                <a:latin typeface="+mn-lt"/>
                <a:ea typeface="+mn-ea"/>
                <a:cs typeface="+mn-cs"/>
              </a:rPr>
              <a:t> faces touch competition from TensorFlow.</a:t>
            </a:r>
          </a:p>
          <a:p>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9"/>
              </a:rPr>
              <a:t>NLTK</a:t>
            </a:r>
            <a:r>
              <a:rPr lang="en-GB" sz="1200" b="0" i="0" kern="1200" dirty="0">
                <a:solidFill>
                  <a:schemeClr val="tx1"/>
                </a:solidFill>
                <a:effectLst/>
                <a:latin typeface="+mn-lt"/>
                <a:ea typeface="+mn-ea"/>
                <a:cs typeface="+mn-cs"/>
              </a:rPr>
              <a:t> stands for </a:t>
            </a:r>
            <a:r>
              <a:rPr lang="en-GB" sz="1200" b="1" i="0" kern="1200" dirty="0">
                <a:solidFill>
                  <a:schemeClr val="tx1"/>
                </a:solidFill>
                <a:effectLst/>
                <a:latin typeface="+mn-lt"/>
                <a:ea typeface="+mn-ea"/>
                <a:cs typeface="+mn-cs"/>
              </a:rPr>
              <a:t>Natural Language Toolkit</a:t>
            </a:r>
            <a:r>
              <a:rPr lang="en-GB" sz="1200" b="0" i="0" kern="1200" dirty="0">
                <a:solidFill>
                  <a:schemeClr val="tx1"/>
                </a:solidFill>
                <a:effectLst/>
                <a:latin typeface="+mn-lt"/>
                <a:ea typeface="+mn-ea"/>
                <a:cs typeface="+mn-cs"/>
              </a:rPr>
              <a:t> and is a Python library for working with natural language processing. It is considered as one of the most popular libraries to work with human language data. </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Spark</a:t>
            </a:r>
            <a:r>
              <a:rPr lang="en-GB" sz="1200" b="0" i="0" kern="1200" dirty="0">
                <a:solidFill>
                  <a:schemeClr val="tx1"/>
                </a:solidFill>
                <a:effectLst/>
                <a:latin typeface="+mn-lt"/>
                <a:ea typeface="+mn-ea"/>
                <a:cs typeface="+mn-cs"/>
              </a:rPr>
              <a:t>: Developed by Apache, </a:t>
            </a:r>
            <a:r>
              <a:rPr lang="en-GB" sz="1200" b="0" i="0" u="none" strike="noStrike" kern="1200" dirty="0">
                <a:solidFill>
                  <a:schemeClr val="tx1"/>
                </a:solidFill>
                <a:effectLst/>
                <a:latin typeface="+mn-lt"/>
                <a:ea typeface="+mn-ea"/>
                <a:cs typeface="+mn-cs"/>
                <a:hlinkClick r:id="rId10"/>
              </a:rPr>
              <a:t>Spark </a:t>
            </a:r>
            <a:r>
              <a:rPr lang="en-GB" sz="1200" b="0" i="0" u="none" strike="noStrike" kern="1200" dirty="0" err="1">
                <a:solidFill>
                  <a:schemeClr val="tx1"/>
                </a:solidFill>
                <a:effectLst/>
                <a:latin typeface="+mn-lt"/>
                <a:ea typeface="+mn-ea"/>
                <a:cs typeface="+mn-cs"/>
                <a:hlinkClick r:id="rId10"/>
              </a:rPr>
              <a:t>MLlib</a:t>
            </a:r>
            <a:r>
              <a:rPr lang="en-GB" sz="1200" b="0" i="0" kern="1200" dirty="0">
                <a:solidFill>
                  <a:schemeClr val="tx1"/>
                </a:solidFill>
                <a:effectLst/>
                <a:latin typeface="+mn-lt"/>
                <a:ea typeface="+mn-ea"/>
                <a:cs typeface="+mn-cs"/>
              </a:rPr>
              <a:t> is a machine learning library that enables easy scaling of your computations. It is simple to use, quick, easy to set up and offers smooth integration with other tools. Spark </a:t>
            </a:r>
            <a:r>
              <a:rPr lang="en-GB" sz="1200" b="0" i="0" kern="1200" dirty="0" err="1">
                <a:solidFill>
                  <a:schemeClr val="tx1"/>
                </a:solidFill>
                <a:effectLst/>
                <a:latin typeface="+mn-lt"/>
                <a:ea typeface="+mn-ea"/>
                <a:cs typeface="+mn-cs"/>
              </a:rPr>
              <a:t>MLlib</a:t>
            </a:r>
            <a:r>
              <a:rPr lang="en-GB" sz="1200" b="0" i="0" kern="1200" dirty="0">
                <a:solidFill>
                  <a:schemeClr val="tx1"/>
                </a:solidFill>
                <a:effectLst/>
                <a:latin typeface="+mn-lt"/>
                <a:ea typeface="+mn-ea"/>
                <a:cs typeface="+mn-cs"/>
              </a:rPr>
              <a:t> instantly became a convenient tool for developing machine learning algorithms and applications.</a:t>
            </a:r>
          </a:p>
          <a:p>
            <a:endParaRPr lang="en-US" dirty="0"/>
          </a:p>
          <a:p>
            <a:r>
              <a:rPr lang="en-GB" sz="1200" b="1" i="0" u="none" strike="noStrike" kern="1200" dirty="0">
                <a:solidFill>
                  <a:schemeClr val="tx1"/>
                </a:solidFill>
                <a:effectLst/>
                <a:latin typeface="+mn-lt"/>
                <a:ea typeface="+mn-ea"/>
                <a:cs typeface="+mn-cs"/>
                <a:hlinkClick r:id="rId11"/>
              </a:rPr>
              <a:t>Theano</a:t>
            </a:r>
            <a:r>
              <a:rPr lang="en-GB" sz="1200" b="0" i="0" kern="1200" dirty="0">
                <a:solidFill>
                  <a:schemeClr val="tx1"/>
                </a:solidFill>
                <a:effectLst/>
                <a:latin typeface="+mn-lt"/>
                <a:ea typeface="+mn-ea"/>
                <a:cs typeface="+mn-cs"/>
              </a:rPr>
              <a:t> is a powerful Python library enabling easy defining, optimizing and evaluation of powerful mathematical expressions.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your field of expertise includes Deep Learning, you will find </a:t>
            </a:r>
            <a:r>
              <a:rPr lang="en-GB" sz="1200" b="1" i="0" u="none" strike="noStrike" kern="1200" dirty="0" err="1">
                <a:solidFill>
                  <a:schemeClr val="tx1"/>
                </a:solidFill>
                <a:effectLst/>
                <a:latin typeface="+mn-lt"/>
                <a:ea typeface="+mn-ea"/>
                <a:cs typeface="+mn-cs"/>
                <a:hlinkClick r:id="rId12"/>
              </a:rPr>
              <a:t>MXNet</a:t>
            </a:r>
            <a:r>
              <a:rPr lang="en-GB" sz="1200" b="0" i="0" kern="1200" dirty="0">
                <a:solidFill>
                  <a:schemeClr val="tx1"/>
                </a:solidFill>
                <a:effectLst/>
                <a:latin typeface="+mn-lt"/>
                <a:ea typeface="+mn-ea"/>
                <a:cs typeface="+mn-cs"/>
              </a:rPr>
              <a:t> to be the perfect fit. Used to train and deploy deep neural networks, </a:t>
            </a:r>
            <a:r>
              <a:rPr lang="en-GB" sz="1200" b="0" i="0" kern="1200" dirty="0" err="1">
                <a:solidFill>
                  <a:schemeClr val="tx1"/>
                </a:solidFill>
                <a:effectLst/>
                <a:latin typeface="+mn-lt"/>
                <a:ea typeface="+mn-ea"/>
                <a:cs typeface="+mn-cs"/>
              </a:rPr>
              <a:t>MXNet</a:t>
            </a:r>
            <a:r>
              <a:rPr lang="en-GB" sz="1200" b="0" i="0" kern="1200" dirty="0">
                <a:solidFill>
                  <a:schemeClr val="tx1"/>
                </a:solidFill>
                <a:effectLst/>
                <a:latin typeface="+mn-lt"/>
                <a:ea typeface="+mn-ea"/>
                <a:cs typeface="+mn-cs"/>
              </a:rPr>
              <a:t> is </a:t>
            </a:r>
            <a:r>
              <a:rPr lang="en-GB" sz="1200" b="1" i="0" kern="1200" dirty="0">
                <a:solidFill>
                  <a:schemeClr val="tx1"/>
                </a:solidFill>
                <a:effectLst/>
                <a:latin typeface="+mn-lt"/>
                <a:ea typeface="+mn-ea"/>
                <a:cs typeface="+mn-cs"/>
              </a:rPr>
              <a:t>highly scalable and supports quick model training</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26</a:t>
            </a:fld>
            <a:endParaRPr lang="en-US"/>
          </a:p>
        </p:txBody>
      </p:sp>
    </p:spTree>
    <p:extLst>
      <p:ext uri="{BB962C8B-B14F-4D97-AF65-F5344CB8AC3E}">
        <p14:creationId xmlns:p14="http://schemas.microsoft.com/office/powerpoint/2010/main" val="931392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28</a:t>
            </a:fld>
            <a:endParaRPr lang="en-US"/>
          </a:p>
        </p:txBody>
      </p:sp>
    </p:spTree>
    <p:extLst>
      <p:ext uri="{BB962C8B-B14F-4D97-AF65-F5344CB8AC3E}">
        <p14:creationId xmlns:p14="http://schemas.microsoft.com/office/powerpoint/2010/main" val="472286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29</a:t>
            </a:fld>
            <a:endParaRPr lang="en-US"/>
          </a:p>
        </p:txBody>
      </p:sp>
    </p:spTree>
    <p:extLst>
      <p:ext uri="{BB962C8B-B14F-4D97-AF65-F5344CB8AC3E}">
        <p14:creationId xmlns:p14="http://schemas.microsoft.com/office/powerpoint/2010/main" val="214347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30</a:t>
            </a:fld>
            <a:endParaRPr lang="en-US"/>
          </a:p>
        </p:txBody>
      </p:sp>
    </p:spTree>
    <p:extLst>
      <p:ext uri="{BB962C8B-B14F-4D97-AF65-F5344CB8AC3E}">
        <p14:creationId xmlns:p14="http://schemas.microsoft.com/office/powerpoint/2010/main" val="2928084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31</a:t>
            </a:fld>
            <a:endParaRPr lang="en-US"/>
          </a:p>
        </p:txBody>
      </p:sp>
    </p:spTree>
    <p:extLst>
      <p:ext uri="{BB962C8B-B14F-4D97-AF65-F5344CB8AC3E}">
        <p14:creationId xmlns:p14="http://schemas.microsoft.com/office/powerpoint/2010/main" val="93995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8</a:t>
            </a:fld>
            <a:endParaRPr lang="en-US"/>
          </a:p>
        </p:txBody>
      </p:sp>
    </p:spTree>
    <p:extLst>
      <p:ext uri="{BB962C8B-B14F-4D97-AF65-F5344CB8AC3E}">
        <p14:creationId xmlns:p14="http://schemas.microsoft.com/office/powerpoint/2010/main" val="1708472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32</a:t>
            </a:fld>
            <a:endParaRPr lang="en-US"/>
          </a:p>
        </p:txBody>
      </p:sp>
    </p:spTree>
    <p:extLst>
      <p:ext uri="{BB962C8B-B14F-4D97-AF65-F5344CB8AC3E}">
        <p14:creationId xmlns:p14="http://schemas.microsoft.com/office/powerpoint/2010/main" val="2538174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33</a:t>
            </a:fld>
            <a:endParaRPr lang="en-US"/>
          </a:p>
        </p:txBody>
      </p:sp>
    </p:spTree>
    <p:extLst>
      <p:ext uri="{BB962C8B-B14F-4D97-AF65-F5344CB8AC3E}">
        <p14:creationId xmlns:p14="http://schemas.microsoft.com/office/powerpoint/2010/main" val="1412276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34</a:t>
            </a:fld>
            <a:endParaRPr lang="en-US"/>
          </a:p>
        </p:txBody>
      </p:sp>
    </p:spTree>
    <p:extLst>
      <p:ext uri="{BB962C8B-B14F-4D97-AF65-F5344CB8AC3E}">
        <p14:creationId xmlns:p14="http://schemas.microsoft.com/office/powerpoint/2010/main" val="2068354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35</a:t>
            </a:fld>
            <a:endParaRPr lang="en-US"/>
          </a:p>
        </p:txBody>
      </p:sp>
    </p:spTree>
    <p:extLst>
      <p:ext uri="{BB962C8B-B14F-4D97-AF65-F5344CB8AC3E}">
        <p14:creationId xmlns:p14="http://schemas.microsoft.com/office/powerpoint/2010/main" val="240845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36</a:t>
            </a:fld>
            <a:endParaRPr lang="en-US"/>
          </a:p>
        </p:txBody>
      </p:sp>
    </p:spTree>
    <p:extLst>
      <p:ext uri="{BB962C8B-B14F-4D97-AF65-F5344CB8AC3E}">
        <p14:creationId xmlns:p14="http://schemas.microsoft.com/office/powerpoint/2010/main" val="2614151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38</a:t>
            </a:fld>
            <a:endParaRPr lang="en-US"/>
          </a:p>
        </p:txBody>
      </p:sp>
    </p:spTree>
    <p:extLst>
      <p:ext uri="{BB962C8B-B14F-4D97-AF65-F5344CB8AC3E}">
        <p14:creationId xmlns:p14="http://schemas.microsoft.com/office/powerpoint/2010/main" val="121251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39</a:t>
            </a:fld>
            <a:endParaRPr lang="en-US"/>
          </a:p>
        </p:txBody>
      </p:sp>
    </p:spTree>
    <p:extLst>
      <p:ext uri="{BB962C8B-B14F-4D97-AF65-F5344CB8AC3E}">
        <p14:creationId xmlns:p14="http://schemas.microsoft.com/office/powerpoint/2010/main" val="381876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40</a:t>
            </a:fld>
            <a:endParaRPr lang="en-US"/>
          </a:p>
        </p:txBody>
      </p:sp>
    </p:spTree>
    <p:extLst>
      <p:ext uri="{BB962C8B-B14F-4D97-AF65-F5344CB8AC3E}">
        <p14:creationId xmlns:p14="http://schemas.microsoft.com/office/powerpoint/2010/main" val="20677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41</a:t>
            </a:fld>
            <a:endParaRPr lang="en-US"/>
          </a:p>
        </p:txBody>
      </p:sp>
    </p:spTree>
    <p:extLst>
      <p:ext uri="{BB962C8B-B14F-4D97-AF65-F5344CB8AC3E}">
        <p14:creationId xmlns:p14="http://schemas.microsoft.com/office/powerpoint/2010/main" val="1952855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42</a:t>
            </a:fld>
            <a:endParaRPr lang="en-US"/>
          </a:p>
        </p:txBody>
      </p:sp>
    </p:spTree>
    <p:extLst>
      <p:ext uri="{BB962C8B-B14F-4D97-AF65-F5344CB8AC3E}">
        <p14:creationId xmlns:p14="http://schemas.microsoft.com/office/powerpoint/2010/main" val="2754623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La data numérica también puede ser continua o discreta. Por ejemplo el número de hijos o la edad en años es discreto porque son números enteros, mientras que el ingreso mensual es una variable continua. </a:t>
            </a:r>
          </a:p>
          <a:p>
            <a:r>
              <a:rPr lang="es-419" dirty="0"/>
              <a:t>Mencionar rangos de peso. La Categórica puede ser Sí/No, o muchas opciones.</a:t>
            </a:r>
            <a:endParaRPr lang="en-US" dirty="0"/>
          </a:p>
          <a:p>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14</a:t>
            </a:fld>
            <a:endParaRPr lang="en-US"/>
          </a:p>
        </p:txBody>
      </p:sp>
    </p:spTree>
    <p:extLst>
      <p:ext uri="{BB962C8B-B14F-4D97-AF65-F5344CB8AC3E}">
        <p14:creationId xmlns:p14="http://schemas.microsoft.com/office/powerpoint/2010/main" val="494256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43</a:t>
            </a:fld>
            <a:endParaRPr lang="en-US"/>
          </a:p>
        </p:txBody>
      </p:sp>
    </p:spTree>
    <p:extLst>
      <p:ext uri="{BB962C8B-B14F-4D97-AF65-F5344CB8AC3E}">
        <p14:creationId xmlns:p14="http://schemas.microsoft.com/office/powerpoint/2010/main" val="3196683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44</a:t>
            </a:fld>
            <a:endParaRPr lang="en-US"/>
          </a:p>
        </p:txBody>
      </p:sp>
    </p:spTree>
    <p:extLst>
      <p:ext uri="{BB962C8B-B14F-4D97-AF65-F5344CB8AC3E}">
        <p14:creationId xmlns:p14="http://schemas.microsoft.com/office/powerpoint/2010/main" val="1226841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45</a:t>
            </a:fld>
            <a:endParaRPr lang="en-US"/>
          </a:p>
        </p:txBody>
      </p:sp>
    </p:spTree>
    <p:extLst>
      <p:ext uri="{BB962C8B-B14F-4D97-AF65-F5344CB8AC3E}">
        <p14:creationId xmlns:p14="http://schemas.microsoft.com/office/powerpoint/2010/main" val="168230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47</a:t>
            </a:fld>
            <a:endParaRPr lang="en-US"/>
          </a:p>
        </p:txBody>
      </p:sp>
    </p:spTree>
    <p:extLst>
      <p:ext uri="{BB962C8B-B14F-4D97-AF65-F5344CB8AC3E}">
        <p14:creationId xmlns:p14="http://schemas.microsoft.com/office/powerpoint/2010/main" val="2103847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48</a:t>
            </a:fld>
            <a:endParaRPr lang="en-US"/>
          </a:p>
        </p:txBody>
      </p:sp>
    </p:spTree>
    <p:extLst>
      <p:ext uri="{BB962C8B-B14F-4D97-AF65-F5344CB8AC3E}">
        <p14:creationId xmlns:p14="http://schemas.microsoft.com/office/powerpoint/2010/main" val="2562865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49</a:t>
            </a:fld>
            <a:endParaRPr lang="en-US"/>
          </a:p>
        </p:txBody>
      </p:sp>
    </p:spTree>
    <p:extLst>
      <p:ext uri="{BB962C8B-B14F-4D97-AF65-F5344CB8AC3E}">
        <p14:creationId xmlns:p14="http://schemas.microsoft.com/office/powerpoint/2010/main" val="575572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50</a:t>
            </a:fld>
            <a:endParaRPr lang="en-US"/>
          </a:p>
        </p:txBody>
      </p:sp>
    </p:spTree>
    <p:extLst>
      <p:ext uri="{BB962C8B-B14F-4D97-AF65-F5344CB8AC3E}">
        <p14:creationId xmlns:p14="http://schemas.microsoft.com/office/powerpoint/2010/main" val="3541838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51</a:t>
            </a:fld>
            <a:endParaRPr lang="en-US"/>
          </a:p>
        </p:txBody>
      </p:sp>
    </p:spTree>
    <p:extLst>
      <p:ext uri="{BB962C8B-B14F-4D97-AF65-F5344CB8AC3E}">
        <p14:creationId xmlns:p14="http://schemas.microsoft.com/office/powerpoint/2010/main" val="4083223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15</a:t>
            </a:fld>
            <a:endParaRPr lang="en-US"/>
          </a:p>
        </p:txBody>
      </p:sp>
    </p:spTree>
    <p:extLst>
      <p:ext uri="{BB962C8B-B14F-4D97-AF65-F5344CB8AC3E}">
        <p14:creationId xmlns:p14="http://schemas.microsoft.com/office/powerpoint/2010/main" val="144031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Supervised learning</a:t>
            </a:r>
            <a:r>
              <a:rPr lang="en-GB" sz="1200" b="0" i="0" kern="1200" dirty="0">
                <a:solidFill>
                  <a:schemeClr val="tx1"/>
                </a:solidFill>
                <a:effectLst/>
                <a:latin typeface="+mn-lt"/>
                <a:ea typeface="+mn-ea"/>
                <a:cs typeface="+mn-cs"/>
              </a:rPr>
              <a:t> is the </a:t>
            </a:r>
            <a:r>
              <a:rPr lang="en-GB" sz="1200" b="1" i="0" kern="1200" dirty="0">
                <a:solidFill>
                  <a:schemeClr val="tx1"/>
                </a:solidFill>
                <a:effectLst/>
                <a:latin typeface="+mn-lt"/>
                <a:ea typeface="+mn-ea"/>
                <a:cs typeface="+mn-cs"/>
              </a:rPr>
              <a:t>machine learning</a:t>
            </a:r>
            <a:r>
              <a:rPr lang="en-GB" sz="1200" b="0" i="0" kern="1200" dirty="0">
                <a:solidFill>
                  <a:schemeClr val="tx1"/>
                </a:solidFill>
                <a:effectLst/>
                <a:latin typeface="+mn-lt"/>
                <a:ea typeface="+mn-ea"/>
                <a:cs typeface="+mn-cs"/>
              </a:rPr>
              <a:t> task of </a:t>
            </a:r>
            <a:r>
              <a:rPr lang="en-GB" sz="1200" b="1" i="0" kern="1200" dirty="0">
                <a:solidFill>
                  <a:schemeClr val="tx1"/>
                </a:solidFill>
                <a:effectLst/>
                <a:latin typeface="+mn-lt"/>
                <a:ea typeface="+mn-ea"/>
                <a:cs typeface="+mn-cs"/>
              </a:rPr>
              <a:t>learning</a:t>
            </a:r>
            <a:r>
              <a:rPr lang="en-GB" sz="1200" b="0" i="0" kern="1200" dirty="0">
                <a:solidFill>
                  <a:schemeClr val="tx1"/>
                </a:solidFill>
                <a:effectLst/>
                <a:latin typeface="+mn-lt"/>
                <a:ea typeface="+mn-ea"/>
                <a:cs typeface="+mn-cs"/>
              </a:rPr>
              <a:t> a function that maps an input to an output based on example input-output pairs. It infers a function from </a:t>
            </a:r>
            <a:r>
              <a:rPr lang="en-GB" sz="1200" b="0" i="0" kern="1200" dirty="0" err="1">
                <a:solidFill>
                  <a:schemeClr val="tx1"/>
                </a:solidFill>
                <a:effectLst/>
                <a:latin typeface="+mn-lt"/>
                <a:ea typeface="+mn-ea"/>
                <a:cs typeface="+mn-cs"/>
              </a:rPr>
              <a:t>labeled</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training</a:t>
            </a:r>
            <a:r>
              <a:rPr lang="en-GB" sz="1200" b="0" i="0" kern="1200" dirty="0">
                <a:solidFill>
                  <a:schemeClr val="tx1"/>
                </a:solidFill>
                <a:effectLst/>
                <a:latin typeface="+mn-lt"/>
                <a:ea typeface="+mn-ea"/>
                <a:cs typeface="+mn-cs"/>
              </a:rPr>
              <a:t> data consisting of a set of </a:t>
            </a:r>
            <a:r>
              <a:rPr lang="en-GB" sz="1200" b="1" i="0" kern="1200" dirty="0">
                <a:solidFill>
                  <a:schemeClr val="tx1"/>
                </a:solidFill>
                <a:effectLst/>
                <a:latin typeface="+mn-lt"/>
                <a:ea typeface="+mn-ea"/>
                <a:cs typeface="+mn-cs"/>
              </a:rPr>
              <a:t>training</a:t>
            </a:r>
            <a:r>
              <a:rPr lang="en-GB" sz="1200" b="0" i="0" kern="1200" dirty="0">
                <a:solidFill>
                  <a:schemeClr val="tx1"/>
                </a:solidFill>
                <a:effectLst/>
                <a:latin typeface="+mn-lt"/>
                <a:ea typeface="+mn-ea"/>
                <a:cs typeface="+mn-cs"/>
              </a:rPr>
              <a:t> examples.</a:t>
            </a:r>
          </a:p>
          <a:p>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16</a:t>
            </a:fld>
            <a:endParaRPr lang="en-US"/>
          </a:p>
        </p:txBody>
      </p:sp>
    </p:spTree>
    <p:extLst>
      <p:ext uri="{BB962C8B-B14F-4D97-AF65-F5344CB8AC3E}">
        <p14:creationId xmlns:p14="http://schemas.microsoft.com/office/powerpoint/2010/main" val="392146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Unsupervised learning</a:t>
            </a:r>
            <a:r>
              <a:rPr lang="en-GB" sz="1200" b="0" i="0" kern="1200" dirty="0">
                <a:solidFill>
                  <a:schemeClr val="tx1"/>
                </a:solidFill>
                <a:effectLst/>
                <a:latin typeface="+mn-lt"/>
                <a:ea typeface="+mn-ea"/>
                <a:cs typeface="+mn-cs"/>
              </a:rPr>
              <a:t> is a type of </a:t>
            </a:r>
            <a:r>
              <a:rPr lang="en-GB" sz="1200" b="1" i="0" kern="1200" dirty="0">
                <a:solidFill>
                  <a:schemeClr val="tx1"/>
                </a:solidFill>
                <a:effectLst/>
                <a:latin typeface="+mn-lt"/>
                <a:ea typeface="+mn-ea"/>
                <a:cs typeface="+mn-cs"/>
              </a:rPr>
              <a:t>machine learning</a:t>
            </a:r>
            <a:r>
              <a:rPr lang="en-GB" sz="1200" b="0" i="0" kern="1200" dirty="0">
                <a:solidFill>
                  <a:schemeClr val="tx1"/>
                </a:solidFill>
                <a:effectLst/>
                <a:latin typeface="+mn-lt"/>
                <a:ea typeface="+mn-ea"/>
                <a:cs typeface="+mn-cs"/>
              </a:rPr>
              <a:t> algorithm used to draw inferences from datasets consisting of input data without </a:t>
            </a:r>
            <a:r>
              <a:rPr lang="en-GB" sz="1200" b="0" i="0" kern="1200" dirty="0" err="1">
                <a:solidFill>
                  <a:schemeClr val="tx1"/>
                </a:solidFill>
                <a:effectLst/>
                <a:latin typeface="+mn-lt"/>
                <a:ea typeface="+mn-ea"/>
                <a:cs typeface="+mn-cs"/>
              </a:rPr>
              <a:t>labeled</a:t>
            </a:r>
            <a:r>
              <a:rPr lang="en-GB" sz="1200" b="0" i="0" kern="1200" dirty="0">
                <a:solidFill>
                  <a:schemeClr val="tx1"/>
                </a:solidFill>
                <a:effectLst/>
                <a:latin typeface="+mn-lt"/>
                <a:ea typeface="+mn-ea"/>
                <a:cs typeface="+mn-cs"/>
              </a:rPr>
              <a:t> responses. The most common </a:t>
            </a:r>
            <a:r>
              <a:rPr lang="en-GB" sz="1200" b="1" i="0" kern="1200" dirty="0">
                <a:solidFill>
                  <a:schemeClr val="tx1"/>
                </a:solidFill>
                <a:effectLst/>
                <a:latin typeface="+mn-lt"/>
                <a:ea typeface="+mn-ea"/>
                <a:cs typeface="+mn-cs"/>
              </a:rPr>
              <a:t>unsupervised learning</a:t>
            </a:r>
            <a:r>
              <a:rPr lang="en-GB" sz="1200" b="0" i="0" kern="1200" dirty="0">
                <a:solidFill>
                  <a:schemeClr val="tx1"/>
                </a:solidFill>
                <a:effectLst/>
                <a:latin typeface="+mn-lt"/>
                <a:ea typeface="+mn-ea"/>
                <a:cs typeface="+mn-cs"/>
              </a:rPr>
              <a:t> method is cluster analysis, which is used for exploratory data analysis to find hidden patterns or grouping in data.</a:t>
            </a:r>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17</a:t>
            </a:fld>
            <a:endParaRPr lang="en-US"/>
          </a:p>
        </p:txBody>
      </p:sp>
    </p:spTree>
    <p:extLst>
      <p:ext uri="{BB962C8B-B14F-4D97-AF65-F5344CB8AC3E}">
        <p14:creationId xmlns:p14="http://schemas.microsoft.com/office/powerpoint/2010/main" val="121148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18</a:t>
            </a:fld>
            <a:endParaRPr lang="en-US"/>
          </a:p>
        </p:txBody>
      </p:sp>
    </p:spTree>
    <p:extLst>
      <p:ext uri="{BB962C8B-B14F-4D97-AF65-F5344CB8AC3E}">
        <p14:creationId xmlns:p14="http://schemas.microsoft.com/office/powerpoint/2010/main" val="306861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19</a:t>
            </a:fld>
            <a:endParaRPr lang="en-US"/>
          </a:p>
        </p:txBody>
      </p:sp>
    </p:spTree>
    <p:extLst>
      <p:ext uri="{BB962C8B-B14F-4D97-AF65-F5344CB8AC3E}">
        <p14:creationId xmlns:p14="http://schemas.microsoft.com/office/powerpoint/2010/main" val="4258850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816E6D2-2E55-4CF6-9539-B9FAF98FF239}" type="slidenum">
              <a:rPr lang="en-US" smtClean="0"/>
              <a:t>20</a:t>
            </a:fld>
            <a:endParaRPr lang="en-US"/>
          </a:p>
        </p:txBody>
      </p:sp>
    </p:spTree>
    <p:extLst>
      <p:ext uri="{BB962C8B-B14F-4D97-AF65-F5344CB8AC3E}">
        <p14:creationId xmlns:p14="http://schemas.microsoft.com/office/powerpoint/2010/main" val="738052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4.xml"/><Relationship Id="rId7"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5.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hemeOverride" Target="../theme/themeOverride12.xml"/><Relationship Id="rId6"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13.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hemeOverride" Target="../theme/themeOverride14.xml"/><Relationship Id="rId6" Type="http://schemas.openxmlformats.org/officeDocument/2006/relationships/image" Target="../media/image25.jpeg"/><Relationship Id="rId5" Type="http://schemas.openxmlformats.org/officeDocument/2006/relationships/image" Target="../media/image23.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16.xml"/><Relationship Id="rId5" Type="http://schemas.openxmlformats.org/officeDocument/2006/relationships/image" Target="../media/image31.pn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18.xml"/><Relationship Id="rId5" Type="http://schemas.openxmlformats.org/officeDocument/2006/relationships/image" Target="../media/image29.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hemeOverride" Target="../theme/themeOverride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20.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2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2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hemeOverride" Target="../theme/themeOverride24.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25.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hemeOverride" Target="../theme/themeOverride26.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27.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hemeOverride" Target="../theme/themeOverride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hemeOverride" Target="../theme/themeOverride2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30.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hemeOverride" Target="../theme/themeOverride31.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hemeOverride" Target="../theme/themeOverride3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3.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hemeOverride" Target="../theme/themeOverride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hemeOverride" Target="../theme/themeOverride3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hemeOverride" Target="../theme/themeOverride3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hemeOverride" Target="../theme/themeOverride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hemeOverride" Target="../theme/themeOverride38.xml"/><Relationship Id="rId5" Type="http://schemas.openxmlformats.org/officeDocument/2006/relationships/image" Target="../media/image47.sv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30.xml"/><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hemeOverride" Target="../theme/themeOverride3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gif"/></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31.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hemeOverride" Target="../theme/themeOverride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hemeOverride" Target="../theme/themeOverride41.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4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hemeOverride" Target="../theme/themeOverride43.xml"/><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hemeOverride" Target="../theme/themeOverride44.xml"/><Relationship Id="rId5" Type="http://schemas.openxmlformats.org/officeDocument/2006/relationships/image" Target="../media/image64.png"/><Relationship Id="rId4" Type="http://schemas.openxmlformats.org/officeDocument/2006/relationships/image" Target="../media/image63.gi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hemeOverride" Target="../theme/themeOverride45.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hemeOverride" Target="../theme/themeOverride46.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hemeOverride" Target="../theme/themeOverride47.xml"/><Relationship Id="rId4" Type="http://schemas.openxmlformats.org/officeDocument/2006/relationships/image" Target="../media/image68.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Machine Learning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ESCUELA FULLSTACK</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sta es la nueva función que ha lanzado Netflix para facilitar la ...">
            <a:extLst>
              <a:ext uri="{FF2B5EF4-FFF2-40B4-BE49-F238E27FC236}">
                <a16:creationId xmlns:a16="http://schemas.microsoft.com/office/drawing/2014/main" id="{7ACEB795-9297-4AAD-8B03-C5C05A4847C8}"/>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tretch/>
        </p:blipFill>
        <p:spPr bwMode="auto">
          <a:xfrm>
            <a:off x="2316032" y="801793"/>
            <a:ext cx="7559936" cy="527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325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otio, Inc. on Twitter: &quot;It's no surprise that #Netflix used #Data ...">
            <a:extLst>
              <a:ext uri="{FF2B5EF4-FFF2-40B4-BE49-F238E27FC236}">
                <a16:creationId xmlns:a16="http://schemas.microsoft.com/office/drawing/2014/main" id="{CC1BF3BD-0D43-4452-997E-52F645C102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83401" y="801793"/>
            <a:ext cx="8825198" cy="527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31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ASAR LA POSTA">
            <a:extLst>
              <a:ext uri="{FF2B5EF4-FFF2-40B4-BE49-F238E27FC236}">
                <a16:creationId xmlns:a16="http://schemas.microsoft.com/office/drawing/2014/main" id="{5FFB490C-0D8D-42F7-B234-4B04CF57D0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62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Machine Learning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ESCUELA FULLSTACK</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DBA1CAC6-6A93-435D-A653-17FB473E3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8823" y="4455621"/>
            <a:ext cx="895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8506326" cy="743869"/>
          </a:xfrm>
        </p:spPr>
        <p:txBody>
          <a:bodyPr vert="horz" lIns="91440" tIns="45720" rIns="91440" bIns="45720" rtlCol="0" anchor="b">
            <a:noAutofit/>
          </a:bodyPr>
          <a:lstStyle/>
          <a:p>
            <a:r>
              <a:rPr lang="es-419" sz="4800" dirty="0">
                <a:solidFill>
                  <a:schemeClr val="tx1">
                    <a:lumMod val="85000"/>
                    <a:lumOff val="15000"/>
                  </a:schemeClr>
                </a:solidFill>
              </a:rPr>
              <a:t>TIPOS DE VARIABLES</a:t>
            </a:r>
            <a:endParaRPr lang="en-US" sz="4800" dirty="0">
              <a:solidFill>
                <a:schemeClr val="tx1">
                  <a:lumMod val="85000"/>
                  <a:lumOff val="15000"/>
                </a:schemeClr>
              </a:solidFill>
            </a:endParaRPr>
          </a:p>
        </p:txBody>
      </p:sp>
      <p:sp>
        <p:nvSpPr>
          <p:cNvPr id="3" name="Rectangle: Rounded Corners 2">
            <a:extLst>
              <a:ext uri="{FF2B5EF4-FFF2-40B4-BE49-F238E27FC236}">
                <a16:creationId xmlns:a16="http://schemas.microsoft.com/office/drawing/2014/main" id="{29586D30-6E62-450E-B1D6-97B3D39649C0}"/>
              </a:ext>
            </a:extLst>
          </p:cNvPr>
          <p:cNvSpPr/>
          <p:nvPr/>
        </p:nvSpPr>
        <p:spPr>
          <a:xfrm>
            <a:off x="2163337" y="1516566"/>
            <a:ext cx="2798956" cy="591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t>Numéricas</a:t>
            </a:r>
            <a:endParaRPr lang="en-US" sz="3200" dirty="0"/>
          </a:p>
        </p:txBody>
      </p:sp>
      <p:sp>
        <p:nvSpPr>
          <p:cNvPr id="25" name="Rectangle: Rounded Corners 24">
            <a:extLst>
              <a:ext uri="{FF2B5EF4-FFF2-40B4-BE49-F238E27FC236}">
                <a16:creationId xmlns:a16="http://schemas.microsoft.com/office/drawing/2014/main" id="{82F3D03F-C5C2-418D-BCA5-C46FB22E1C11}"/>
              </a:ext>
            </a:extLst>
          </p:cNvPr>
          <p:cNvSpPr/>
          <p:nvPr/>
        </p:nvSpPr>
        <p:spPr>
          <a:xfrm>
            <a:off x="6843132" y="1516566"/>
            <a:ext cx="2798956" cy="591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t>Categóricas</a:t>
            </a:r>
            <a:endParaRPr lang="en-US" sz="3200" dirty="0"/>
          </a:p>
        </p:txBody>
      </p:sp>
      <p:sp>
        <p:nvSpPr>
          <p:cNvPr id="6" name="TextBox 5">
            <a:extLst>
              <a:ext uri="{FF2B5EF4-FFF2-40B4-BE49-F238E27FC236}">
                <a16:creationId xmlns:a16="http://schemas.microsoft.com/office/drawing/2014/main" id="{6F94D806-0A42-4370-BD85-16F6885E8D66}"/>
              </a:ext>
            </a:extLst>
          </p:cNvPr>
          <p:cNvSpPr txBox="1"/>
          <p:nvPr/>
        </p:nvSpPr>
        <p:spPr>
          <a:xfrm>
            <a:off x="1561171" y="2497873"/>
            <a:ext cx="4159405" cy="2677656"/>
          </a:xfrm>
          <a:prstGeom prst="rect">
            <a:avLst/>
          </a:prstGeom>
          <a:noFill/>
        </p:spPr>
        <p:txBody>
          <a:bodyPr wrap="square" rtlCol="0">
            <a:spAutoFit/>
          </a:bodyPr>
          <a:lstStyle/>
          <a:p>
            <a:pPr marL="285750" indent="-285750">
              <a:buFontTx/>
              <a:buChar char="-"/>
            </a:pPr>
            <a:r>
              <a:rPr lang="es-419" sz="2800" dirty="0"/>
              <a:t>Precio de una casa</a:t>
            </a:r>
          </a:p>
          <a:p>
            <a:pPr marL="285750" indent="-285750">
              <a:buFontTx/>
              <a:buChar char="-"/>
            </a:pPr>
            <a:r>
              <a:rPr lang="es-419" sz="2800" dirty="0"/>
              <a:t>Peso</a:t>
            </a:r>
          </a:p>
          <a:p>
            <a:pPr marL="285750" indent="-285750">
              <a:buFontTx/>
              <a:buChar char="-"/>
            </a:pPr>
            <a:r>
              <a:rPr lang="es-419" sz="2800" dirty="0"/>
              <a:t>Ventas de un producto</a:t>
            </a:r>
          </a:p>
          <a:p>
            <a:pPr marL="285750" indent="-285750">
              <a:buFontTx/>
              <a:buChar char="-"/>
            </a:pPr>
            <a:r>
              <a:rPr lang="es-419" sz="2800" dirty="0"/>
              <a:t>Likes en Instagram</a:t>
            </a:r>
          </a:p>
          <a:p>
            <a:pPr marL="285750" indent="-285750">
              <a:buFontTx/>
              <a:buChar char="-"/>
            </a:pPr>
            <a:r>
              <a:rPr lang="es-419" sz="2800" dirty="0"/>
              <a:t>Número de hijos</a:t>
            </a:r>
          </a:p>
          <a:p>
            <a:pPr marL="285750" indent="-285750">
              <a:buFontTx/>
              <a:buChar char="-"/>
            </a:pPr>
            <a:r>
              <a:rPr lang="es-419" sz="2800" dirty="0"/>
              <a:t>Edad</a:t>
            </a:r>
            <a:endParaRPr lang="en-US" sz="2800" dirty="0"/>
          </a:p>
        </p:txBody>
      </p:sp>
      <p:sp>
        <p:nvSpPr>
          <p:cNvPr id="30" name="TextBox 29">
            <a:extLst>
              <a:ext uri="{FF2B5EF4-FFF2-40B4-BE49-F238E27FC236}">
                <a16:creationId xmlns:a16="http://schemas.microsoft.com/office/drawing/2014/main" id="{58B89B9E-7E68-4943-B58A-1F01466A456E}"/>
              </a:ext>
            </a:extLst>
          </p:cNvPr>
          <p:cNvSpPr txBox="1"/>
          <p:nvPr/>
        </p:nvSpPr>
        <p:spPr>
          <a:xfrm>
            <a:off x="6319026" y="2517822"/>
            <a:ext cx="4311803" cy="2677656"/>
          </a:xfrm>
          <a:prstGeom prst="rect">
            <a:avLst/>
          </a:prstGeom>
          <a:noFill/>
        </p:spPr>
        <p:txBody>
          <a:bodyPr wrap="square" rtlCol="0">
            <a:spAutoFit/>
          </a:bodyPr>
          <a:lstStyle/>
          <a:p>
            <a:pPr marL="285750" indent="-285750">
              <a:buFontTx/>
              <a:buChar char="-"/>
            </a:pPr>
            <a:r>
              <a:rPr lang="es-419" sz="2800" dirty="0"/>
              <a:t>Ciudad de residencia</a:t>
            </a:r>
          </a:p>
          <a:p>
            <a:pPr marL="285750" indent="-285750">
              <a:buFontTx/>
              <a:buChar char="-"/>
            </a:pPr>
            <a:r>
              <a:rPr lang="es-419" sz="2800" dirty="0"/>
              <a:t>Color favorito</a:t>
            </a:r>
          </a:p>
          <a:p>
            <a:pPr marL="285750" indent="-285750">
              <a:buFontTx/>
              <a:buChar char="-"/>
            </a:pPr>
            <a:r>
              <a:rPr lang="es-419" sz="2800" dirty="0"/>
              <a:t>Estado civil</a:t>
            </a:r>
          </a:p>
          <a:p>
            <a:pPr marL="285750" indent="-285750">
              <a:buFontTx/>
              <a:buChar char="-"/>
            </a:pPr>
            <a:r>
              <a:rPr lang="es-419" sz="2800" dirty="0"/>
              <a:t>Tiene cuenta de Instagram</a:t>
            </a:r>
          </a:p>
          <a:p>
            <a:pPr marL="285750" indent="-285750">
              <a:buFontTx/>
              <a:buChar char="-"/>
            </a:pPr>
            <a:r>
              <a:rPr lang="es-419" sz="2800" dirty="0"/>
              <a:t>Tipo de sangre</a:t>
            </a:r>
          </a:p>
          <a:p>
            <a:pPr marL="285750" indent="-285750">
              <a:buFontTx/>
              <a:buChar char="-"/>
            </a:pPr>
            <a:r>
              <a:rPr lang="es-419" sz="2800" dirty="0"/>
              <a:t>Rangos de edad</a:t>
            </a:r>
            <a:endParaRPr lang="en-US" sz="2800" dirty="0"/>
          </a:p>
        </p:txBody>
      </p:sp>
    </p:spTree>
    <p:extLst>
      <p:ext uri="{BB962C8B-B14F-4D97-AF65-F5344CB8AC3E}">
        <p14:creationId xmlns:p14="http://schemas.microsoft.com/office/powerpoint/2010/main" val="422749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8506326" cy="743869"/>
          </a:xfrm>
        </p:spPr>
        <p:txBody>
          <a:bodyPr vert="horz" lIns="91440" tIns="45720" rIns="91440" bIns="45720" rtlCol="0" anchor="b">
            <a:noAutofit/>
          </a:bodyPr>
          <a:lstStyle/>
          <a:p>
            <a:r>
              <a:rPr lang="es-419" sz="4800" dirty="0">
                <a:solidFill>
                  <a:schemeClr val="tx1">
                    <a:lumMod val="85000"/>
                    <a:lumOff val="15000"/>
                  </a:schemeClr>
                </a:solidFill>
              </a:rPr>
              <a:t>VARIABLES PARA UN MODELO</a:t>
            </a:r>
            <a:endParaRPr lang="en-US" sz="4800" dirty="0">
              <a:solidFill>
                <a:schemeClr val="tx1">
                  <a:lumMod val="85000"/>
                  <a:lumOff val="15000"/>
                </a:schemeClr>
              </a:solidFill>
            </a:endParaRPr>
          </a:p>
        </p:txBody>
      </p:sp>
      <p:sp>
        <p:nvSpPr>
          <p:cNvPr id="3" name="Rectangle: Rounded Corners 2">
            <a:extLst>
              <a:ext uri="{FF2B5EF4-FFF2-40B4-BE49-F238E27FC236}">
                <a16:creationId xmlns:a16="http://schemas.microsoft.com/office/drawing/2014/main" id="{29586D30-6E62-450E-B1D6-97B3D39649C0}"/>
              </a:ext>
            </a:extLst>
          </p:cNvPr>
          <p:cNvSpPr/>
          <p:nvPr/>
        </p:nvSpPr>
        <p:spPr>
          <a:xfrm>
            <a:off x="1484971" y="1516566"/>
            <a:ext cx="4311803" cy="5910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3200" dirty="0"/>
              <a:t>Variable target/objetivo</a:t>
            </a:r>
            <a:endParaRPr lang="en-US" sz="3200" dirty="0"/>
          </a:p>
        </p:txBody>
      </p:sp>
      <p:sp>
        <p:nvSpPr>
          <p:cNvPr id="25" name="Rectangle: Rounded Corners 24">
            <a:extLst>
              <a:ext uri="{FF2B5EF4-FFF2-40B4-BE49-F238E27FC236}">
                <a16:creationId xmlns:a16="http://schemas.microsoft.com/office/drawing/2014/main" id="{82F3D03F-C5C2-418D-BCA5-C46FB22E1C11}"/>
              </a:ext>
            </a:extLst>
          </p:cNvPr>
          <p:cNvSpPr/>
          <p:nvPr/>
        </p:nvSpPr>
        <p:spPr>
          <a:xfrm>
            <a:off x="7508484" y="1516566"/>
            <a:ext cx="2798956" cy="5910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3200" dirty="0"/>
              <a:t>Predictores</a:t>
            </a:r>
            <a:endParaRPr lang="en-US" sz="3200" dirty="0"/>
          </a:p>
        </p:txBody>
      </p:sp>
      <p:pic>
        <p:nvPicPr>
          <p:cNvPr id="1026" name="Picture 2" descr="House Images | Free Vectors, Stock Photos &amp; PSD">
            <a:extLst>
              <a:ext uri="{FF2B5EF4-FFF2-40B4-BE49-F238E27FC236}">
                <a16:creationId xmlns:a16="http://schemas.microsoft.com/office/drawing/2014/main" id="{D6978FCF-7FEE-4B93-BB2C-B346A48A59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795" y="2905340"/>
            <a:ext cx="4693730" cy="22868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314926-CB99-4EEA-B47D-C461430EB9DA}"/>
              </a:ext>
            </a:extLst>
          </p:cNvPr>
          <p:cNvSpPr txBox="1"/>
          <p:nvPr/>
        </p:nvSpPr>
        <p:spPr>
          <a:xfrm>
            <a:off x="1694985" y="2286000"/>
            <a:ext cx="3724508" cy="523220"/>
          </a:xfrm>
          <a:prstGeom prst="rect">
            <a:avLst/>
          </a:prstGeom>
          <a:noFill/>
        </p:spPr>
        <p:txBody>
          <a:bodyPr wrap="square" rtlCol="0">
            <a:spAutoFit/>
          </a:bodyPr>
          <a:lstStyle/>
          <a:p>
            <a:pPr algn="ctr"/>
            <a:r>
              <a:rPr lang="es-419" sz="2800" b="1" dirty="0"/>
              <a:t>Precio de una casa</a:t>
            </a:r>
            <a:endParaRPr lang="en-US" sz="2800" b="1" dirty="0"/>
          </a:p>
        </p:txBody>
      </p:sp>
      <p:pic>
        <p:nvPicPr>
          <p:cNvPr id="1028" name="Picture 4" descr="House Size - Free buildings icons">
            <a:extLst>
              <a:ext uri="{FF2B5EF4-FFF2-40B4-BE49-F238E27FC236}">
                <a16:creationId xmlns:a16="http://schemas.microsoft.com/office/drawing/2014/main" id="{F2C91C9A-C47D-4E9A-9D8B-782AEBCBCE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3907" y="2903848"/>
            <a:ext cx="584625" cy="5846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E0B919-1A0C-46B8-90F3-918C21B45694}"/>
              </a:ext>
            </a:extLst>
          </p:cNvPr>
          <p:cNvSpPr txBox="1"/>
          <p:nvPr/>
        </p:nvSpPr>
        <p:spPr>
          <a:xfrm>
            <a:off x="7207404" y="2237154"/>
            <a:ext cx="1277629" cy="523220"/>
          </a:xfrm>
          <a:prstGeom prst="rect">
            <a:avLst/>
          </a:prstGeom>
          <a:noFill/>
        </p:spPr>
        <p:txBody>
          <a:bodyPr wrap="square" rtlCol="0">
            <a:spAutoFit/>
          </a:bodyPr>
          <a:lstStyle/>
          <a:p>
            <a:pPr algn="ctr"/>
            <a:r>
              <a:rPr lang="es-419" sz="2800" b="1" dirty="0"/>
              <a:t>m2</a:t>
            </a:r>
            <a:endParaRPr lang="en-US" sz="2800" b="1" dirty="0"/>
          </a:p>
        </p:txBody>
      </p:sp>
      <p:sp>
        <p:nvSpPr>
          <p:cNvPr id="11" name="TextBox 10">
            <a:extLst>
              <a:ext uri="{FF2B5EF4-FFF2-40B4-BE49-F238E27FC236}">
                <a16:creationId xmlns:a16="http://schemas.microsoft.com/office/drawing/2014/main" id="{7961A6C6-9532-42B1-BCC8-854E44D1ABDB}"/>
              </a:ext>
            </a:extLst>
          </p:cNvPr>
          <p:cNvSpPr txBox="1"/>
          <p:nvPr/>
        </p:nvSpPr>
        <p:spPr>
          <a:xfrm>
            <a:off x="8907964" y="2237154"/>
            <a:ext cx="2330607" cy="523220"/>
          </a:xfrm>
          <a:prstGeom prst="rect">
            <a:avLst/>
          </a:prstGeom>
          <a:noFill/>
        </p:spPr>
        <p:txBody>
          <a:bodyPr wrap="square" rtlCol="0">
            <a:spAutoFit/>
          </a:bodyPr>
          <a:lstStyle/>
          <a:p>
            <a:pPr algn="ctr"/>
            <a:r>
              <a:rPr lang="es-419" sz="2800" b="1" dirty="0"/>
              <a:t>#Habitaciones</a:t>
            </a:r>
            <a:endParaRPr lang="en-US" sz="2800" b="1" dirty="0"/>
          </a:p>
        </p:txBody>
      </p:sp>
      <p:pic>
        <p:nvPicPr>
          <p:cNvPr id="1030" name="Picture 6" descr="Residencia en Zona de Alta Plusvalía de Mérida – Pano Inmobiliaria">
            <a:extLst>
              <a:ext uri="{FF2B5EF4-FFF2-40B4-BE49-F238E27FC236}">
                <a16:creationId xmlns:a16="http://schemas.microsoft.com/office/drawing/2014/main" id="{E68A2173-4289-44E6-B30D-7CBE8690A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2754" y="2687448"/>
            <a:ext cx="801025" cy="8010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eck out Toilet icon from IconBros - bathroom, cleaning, clean, toilet,  hygiene, wc, furniture and household in 2020 | Toilet icon, Icon, Free icons">
            <a:extLst>
              <a:ext uri="{FF2B5EF4-FFF2-40B4-BE49-F238E27FC236}">
                <a16:creationId xmlns:a16="http://schemas.microsoft.com/office/drawing/2014/main" id="{08BBFA71-A90C-4581-AABA-37C0848098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2754" y="4193324"/>
            <a:ext cx="824261" cy="82426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4B21860-CC39-43FB-9F06-D3CCDCA0A43F}"/>
              </a:ext>
            </a:extLst>
          </p:cNvPr>
          <p:cNvSpPr txBox="1"/>
          <p:nvPr/>
        </p:nvSpPr>
        <p:spPr>
          <a:xfrm>
            <a:off x="8907962" y="3670104"/>
            <a:ext cx="2330607" cy="523220"/>
          </a:xfrm>
          <a:prstGeom prst="rect">
            <a:avLst/>
          </a:prstGeom>
          <a:noFill/>
        </p:spPr>
        <p:txBody>
          <a:bodyPr wrap="square" rtlCol="0">
            <a:spAutoFit/>
          </a:bodyPr>
          <a:lstStyle/>
          <a:p>
            <a:pPr algn="ctr"/>
            <a:r>
              <a:rPr lang="es-419" sz="2800" b="1" dirty="0"/>
              <a:t>#Baños</a:t>
            </a:r>
            <a:endParaRPr lang="en-US" sz="2800" b="1" dirty="0"/>
          </a:p>
        </p:txBody>
      </p:sp>
      <p:pic>
        <p:nvPicPr>
          <p:cNvPr id="1034" name="Picture 10" descr="Image result for district icon | Retail logos, Icon, Lululemon logo">
            <a:extLst>
              <a:ext uri="{FF2B5EF4-FFF2-40B4-BE49-F238E27FC236}">
                <a16:creationId xmlns:a16="http://schemas.microsoft.com/office/drawing/2014/main" id="{52F41206-CCD0-4990-BFAE-CC5CB954BE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3907" y="4177044"/>
            <a:ext cx="698924" cy="7758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A4C47A4-A346-45A3-8B59-B3CE343788B5}"/>
              </a:ext>
            </a:extLst>
          </p:cNvPr>
          <p:cNvSpPr txBox="1"/>
          <p:nvPr/>
        </p:nvSpPr>
        <p:spPr>
          <a:xfrm>
            <a:off x="6738065" y="3670104"/>
            <a:ext cx="2330607" cy="523220"/>
          </a:xfrm>
          <a:prstGeom prst="rect">
            <a:avLst/>
          </a:prstGeom>
          <a:noFill/>
        </p:spPr>
        <p:txBody>
          <a:bodyPr wrap="square" rtlCol="0">
            <a:spAutoFit/>
          </a:bodyPr>
          <a:lstStyle/>
          <a:p>
            <a:pPr algn="ctr"/>
            <a:r>
              <a:rPr lang="es-419" sz="2800" b="1" dirty="0"/>
              <a:t>Distrito</a:t>
            </a:r>
            <a:endParaRPr lang="en-US" sz="2800" b="1" dirty="0"/>
          </a:p>
        </p:txBody>
      </p:sp>
      <p:pic>
        <p:nvPicPr>
          <p:cNvPr id="1036" name="Picture 12" descr="Private Garage - Free transport icons">
            <a:extLst>
              <a:ext uri="{FF2B5EF4-FFF2-40B4-BE49-F238E27FC236}">
                <a16:creationId xmlns:a16="http://schemas.microsoft.com/office/drawing/2014/main" id="{4F66169F-D66D-4F68-8705-3F10AF6A68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5033" y="5457573"/>
            <a:ext cx="717510" cy="71751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4C97975-82B6-4488-965B-0C65C2349E3E}"/>
              </a:ext>
            </a:extLst>
          </p:cNvPr>
          <p:cNvSpPr txBox="1"/>
          <p:nvPr/>
        </p:nvSpPr>
        <p:spPr>
          <a:xfrm>
            <a:off x="7571564" y="4934353"/>
            <a:ext cx="2622918" cy="523220"/>
          </a:xfrm>
          <a:prstGeom prst="rect">
            <a:avLst/>
          </a:prstGeom>
          <a:noFill/>
        </p:spPr>
        <p:txBody>
          <a:bodyPr wrap="square" rtlCol="0">
            <a:spAutoFit/>
          </a:bodyPr>
          <a:lstStyle/>
          <a:p>
            <a:pPr algn="ctr"/>
            <a:r>
              <a:rPr lang="es-419" sz="2800" b="1" dirty="0"/>
              <a:t>Estacionamiento</a:t>
            </a:r>
            <a:endParaRPr lang="en-US" sz="2800" b="1" dirty="0"/>
          </a:p>
        </p:txBody>
      </p:sp>
    </p:spTree>
    <p:extLst>
      <p:ext uri="{BB962C8B-B14F-4D97-AF65-F5344CB8AC3E}">
        <p14:creationId xmlns:p14="http://schemas.microsoft.com/office/powerpoint/2010/main" val="1364521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200E4359-B93B-4CC1-9FFF-CBF72F333287}"/>
              </a:ext>
            </a:extLst>
          </p:cNvPr>
          <p:cNvSpPr/>
          <p:nvPr/>
        </p:nvSpPr>
        <p:spPr>
          <a:xfrm>
            <a:off x="8786240" y="1878424"/>
            <a:ext cx="2206620" cy="1096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1A830A6-B119-46D1-B2FA-CA0E1B171033}"/>
              </a:ext>
            </a:extLst>
          </p:cNvPr>
          <p:cNvSpPr/>
          <p:nvPr/>
        </p:nvSpPr>
        <p:spPr>
          <a:xfrm>
            <a:off x="6055773" y="1890390"/>
            <a:ext cx="2206620" cy="109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8506326" cy="743869"/>
          </a:xfrm>
        </p:spPr>
        <p:txBody>
          <a:bodyPr vert="horz" lIns="91440" tIns="45720" rIns="91440" bIns="45720" rtlCol="0" anchor="b">
            <a:noAutofit/>
          </a:bodyPr>
          <a:lstStyle/>
          <a:p>
            <a:r>
              <a:rPr lang="es-419" sz="4800" dirty="0">
                <a:solidFill>
                  <a:schemeClr val="tx1">
                    <a:lumMod val="85000"/>
                    <a:lumOff val="15000"/>
                  </a:schemeClr>
                </a:solidFill>
              </a:rPr>
              <a:t>APRENDIZAJE SUPERVISADO</a:t>
            </a:r>
            <a:endParaRPr lang="en-US" sz="4800" dirty="0">
              <a:solidFill>
                <a:schemeClr val="tx1">
                  <a:lumMod val="85000"/>
                  <a:lumOff val="15000"/>
                </a:schemeClr>
              </a:solidFill>
            </a:endParaRPr>
          </a:p>
        </p:txBody>
      </p:sp>
      <p:pic>
        <p:nvPicPr>
          <p:cNvPr id="2052" name="Picture 4" descr="Download Dog PNG 10 - Free Transparent PNG Images, Icons and Clip Arts">
            <a:extLst>
              <a:ext uri="{FF2B5EF4-FFF2-40B4-BE49-F238E27FC236}">
                <a16:creationId xmlns:a16="http://schemas.microsoft.com/office/drawing/2014/main" id="{A95EE5E3-5357-4F3E-A7FC-9BB2FED58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960" y="1349298"/>
            <a:ext cx="710968" cy="10590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tbull Lying Down - Transparent Background Dog Png, Png Download ,  Transparent Png Image - PNGitem">
            <a:extLst>
              <a:ext uri="{FF2B5EF4-FFF2-40B4-BE49-F238E27FC236}">
                <a16:creationId xmlns:a16="http://schemas.microsoft.com/office/drawing/2014/main" id="{DF35049B-A541-49B0-A2B5-40D1EFEA3B1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740" b="90360" l="6163" r="93256">
                        <a14:foregroundMark x1="90465" y1="90360" x2="84302" y2="78663"/>
                        <a14:foregroundMark x1="93488" y1="89589" x2="93488" y2="87789"/>
                        <a14:foregroundMark x1="6279" y1="64267" x2="10349" y2="64653"/>
                        <a14:foregroundMark x1="57209" y1="8740" x2="55581" y2="9769"/>
                        <a14:foregroundMark x1="70581" y1="10540" x2="69884" y2="9126"/>
                        <a14:backgroundMark x1="73953" y1="82005" x2="73953" y2="71851"/>
                        <a14:backgroundMark x1="44535" y1="74550" x2="43837" y2="76350"/>
                      </a14:backgroundRemoval>
                    </a14:imgEffect>
                  </a14:imgLayer>
                </a14:imgProps>
              </a:ext>
              <a:ext uri="{28A0092B-C50C-407E-A947-70E740481C1C}">
                <a14:useLocalDpi xmlns:a14="http://schemas.microsoft.com/office/drawing/2010/main" val="0"/>
              </a:ext>
            </a:extLst>
          </a:blip>
          <a:srcRect/>
          <a:stretch>
            <a:fillRect/>
          </a:stretch>
        </p:blipFill>
        <p:spPr bwMode="auto">
          <a:xfrm>
            <a:off x="1844888" y="1382091"/>
            <a:ext cx="1185281" cy="10723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eagle Dog PNG Free Download | PNG All">
            <a:extLst>
              <a:ext uri="{FF2B5EF4-FFF2-40B4-BE49-F238E27FC236}">
                <a16:creationId xmlns:a16="http://schemas.microsoft.com/office/drawing/2014/main" id="{D59D03D2-1D4B-42B8-8F85-7DF05F10CD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559" y="1401953"/>
            <a:ext cx="930847" cy="10590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wnload Cute Dog Png - Full Size PNG Image - PNGkit">
            <a:extLst>
              <a:ext uri="{FF2B5EF4-FFF2-40B4-BE49-F238E27FC236}">
                <a16:creationId xmlns:a16="http://schemas.microsoft.com/office/drawing/2014/main" id="{2022CBA4-1C9A-4F33-B60F-FD8B8A70C6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4934" y="4750199"/>
            <a:ext cx="843814" cy="10593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D94776-2050-4119-B485-D493AF50A209}"/>
              </a:ext>
            </a:extLst>
          </p:cNvPr>
          <p:cNvSpPr txBox="1"/>
          <p:nvPr/>
        </p:nvSpPr>
        <p:spPr>
          <a:xfrm>
            <a:off x="6278137" y="2103394"/>
            <a:ext cx="1761892" cy="646331"/>
          </a:xfrm>
          <a:prstGeom prst="rect">
            <a:avLst/>
          </a:prstGeom>
          <a:noFill/>
        </p:spPr>
        <p:txBody>
          <a:bodyPr wrap="square" rtlCol="0">
            <a:spAutoFit/>
          </a:bodyPr>
          <a:lstStyle/>
          <a:p>
            <a:pPr algn="ctr"/>
            <a:r>
              <a:rPr lang="es-419" b="1" dirty="0">
                <a:solidFill>
                  <a:schemeClr val="bg1"/>
                </a:solidFill>
              </a:rPr>
              <a:t>APRENDIZAJE SUPERVISADO</a:t>
            </a:r>
            <a:endParaRPr lang="en-US" b="1" dirty="0">
              <a:solidFill>
                <a:schemeClr val="bg1"/>
              </a:solidFill>
            </a:endParaRPr>
          </a:p>
        </p:txBody>
      </p:sp>
      <p:sp>
        <p:nvSpPr>
          <p:cNvPr id="22" name="TextBox 21">
            <a:extLst>
              <a:ext uri="{FF2B5EF4-FFF2-40B4-BE49-F238E27FC236}">
                <a16:creationId xmlns:a16="http://schemas.microsoft.com/office/drawing/2014/main" id="{8FD6A0C4-1350-4066-B150-64B34C185163}"/>
              </a:ext>
            </a:extLst>
          </p:cNvPr>
          <p:cNvSpPr txBox="1"/>
          <p:nvPr/>
        </p:nvSpPr>
        <p:spPr>
          <a:xfrm>
            <a:off x="9008604" y="2110015"/>
            <a:ext cx="1761892" cy="646331"/>
          </a:xfrm>
          <a:prstGeom prst="rect">
            <a:avLst/>
          </a:prstGeom>
          <a:noFill/>
        </p:spPr>
        <p:txBody>
          <a:bodyPr wrap="square" rtlCol="0">
            <a:spAutoFit/>
          </a:bodyPr>
          <a:lstStyle/>
          <a:p>
            <a:pPr algn="ctr"/>
            <a:r>
              <a:rPr lang="es-419" b="1" dirty="0">
                <a:solidFill>
                  <a:schemeClr val="bg1"/>
                </a:solidFill>
              </a:rPr>
              <a:t>MODELO PREDICTIVO</a:t>
            </a:r>
            <a:endParaRPr lang="en-US" b="1" dirty="0">
              <a:solidFill>
                <a:schemeClr val="bg1"/>
              </a:solidFill>
            </a:endParaRPr>
          </a:p>
        </p:txBody>
      </p:sp>
      <p:pic>
        <p:nvPicPr>
          <p:cNvPr id="2062" name="Picture 14" descr="Cat PNG Transparent Images | PNG All">
            <a:extLst>
              <a:ext uri="{FF2B5EF4-FFF2-40B4-BE49-F238E27FC236}">
                <a16:creationId xmlns:a16="http://schemas.microsoft.com/office/drawing/2014/main" id="{61DB2DDF-50B7-4424-AB5B-743AA1389D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9615" y="2910088"/>
            <a:ext cx="1050546" cy="64633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abbit PNG image">
            <a:extLst>
              <a:ext uri="{FF2B5EF4-FFF2-40B4-BE49-F238E27FC236}">
                <a16:creationId xmlns:a16="http://schemas.microsoft.com/office/drawing/2014/main" id="{869C4F8D-4843-4D87-820A-87E95197F6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3898" y="2691363"/>
            <a:ext cx="771036" cy="104843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BB38F477-B1AA-45FD-B336-ECBF5170AE1A}"/>
              </a:ext>
            </a:extLst>
          </p:cNvPr>
          <p:cNvSpPr/>
          <p:nvPr/>
        </p:nvSpPr>
        <p:spPr>
          <a:xfrm>
            <a:off x="5236435" y="4713296"/>
            <a:ext cx="2206620" cy="1096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41A27C8-8010-482D-9F42-36FFEA24DDC0}"/>
              </a:ext>
            </a:extLst>
          </p:cNvPr>
          <p:cNvSpPr txBox="1"/>
          <p:nvPr/>
        </p:nvSpPr>
        <p:spPr>
          <a:xfrm>
            <a:off x="5458799" y="4944887"/>
            <a:ext cx="1761892" cy="646331"/>
          </a:xfrm>
          <a:prstGeom prst="rect">
            <a:avLst/>
          </a:prstGeom>
          <a:noFill/>
        </p:spPr>
        <p:txBody>
          <a:bodyPr wrap="square" rtlCol="0">
            <a:spAutoFit/>
          </a:bodyPr>
          <a:lstStyle/>
          <a:p>
            <a:pPr algn="ctr"/>
            <a:r>
              <a:rPr lang="es-419" b="1" dirty="0">
                <a:solidFill>
                  <a:schemeClr val="bg1"/>
                </a:solidFill>
              </a:rPr>
              <a:t>MODELO PREDICTIVO</a:t>
            </a:r>
            <a:endParaRPr lang="en-US" b="1" dirty="0">
              <a:solidFill>
                <a:schemeClr val="bg1"/>
              </a:solidFill>
            </a:endParaRPr>
          </a:p>
        </p:txBody>
      </p:sp>
      <p:sp>
        <p:nvSpPr>
          <p:cNvPr id="7" name="TextBox 6">
            <a:extLst>
              <a:ext uri="{FF2B5EF4-FFF2-40B4-BE49-F238E27FC236}">
                <a16:creationId xmlns:a16="http://schemas.microsoft.com/office/drawing/2014/main" id="{9D9AD568-1C74-4682-8D8E-7F187E542C44}"/>
              </a:ext>
            </a:extLst>
          </p:cNvPr>
          <p:cNvSpPr txBox="1"/>
          <p:nvPr/>
        </p:nvSpPr>
        <p:spPr>
          <a:xfrm>
            <a:off x="4187302" y="1685077"/>
            <a:ext cx="1553944" cy="461665"/>
          </a:xfrm>
          <a:prstGeom prst="rect">
            <a:avLst/>
          </a:prstGeom>
          <a:noFill/>
        </p:spPr>
        <p:txBody>
          <a:bodyPr wrap="square" rtlCol="0">
            <a:spAutoFit/>
          </a:bodyPr>
          <a:lstStyle/>
          <a:p>
            <a:r>
              <a:rPr lang="es-419" sz="2400" b="1" dirty="0"/>
              <a:t>Perro</a:t>
            </a:r>
            <a:endParaRPr lang="en-US" sz="2400" b="1" dirty="0"/>
          </a:p>
        </p:txBody>
      </p:sp>
      <p:sp>
        <p:nvSpPr>
          <p:cNvPr id="31" name="TextBox 30">
            <a:extLst>
              <a:ext uri="{FF2B5EF4-FFF2-40B4-BE49-F238E27FC236}">
                <a16:creationId xmlns:a16="http://schemas.microsoft.com/office/drawing/2014/main" id="{435BBD20-22DB-4A31-BB04-90C8925CF1B7}"/>
              </a:ext>
            </a:extLst>
          </p:cNvPr>
          <p:cNvSpPr txBox="1"/>
          <p:nvPr/>
        </p:nvSpPr>
        <p:spPr>
          <a:xfrm>
            <a:off x="4187302" y="2936571"/>
            <a:ext cx="1553944" cy="461665"/>
          </a:xfrm>
          <a:prstGeom prst="rect">
            <a:avLst/>
          </a:prstGeom>
          <a:noFill/>
        </p:spPr>
        <p:txBody>
          <a:bodyPr wrap="square" rtlCol="0">
            <a:spAutoFit/>
          </a:bodyPr>
          <a:lstStyle/>
          <a:p>
            <a:r>
              <a:rPr lang="es-419" sz="2400" b="1" dirty="0"/>
              <a:t>No Perro</a:t>
            </a:r>
            <a:endParaRPr lang="en-US" sz="2400" b="1" dirty="0"/>
          </a:p>
        </p:txBody>
      </p:sp>
      <p:sp>
        <p:nvSpPr>
          <p:cNvPr id="9" name="Arrow: Right 8">
            <a:extLst>
              <a:ext uri="{FF2B5EF4-FFF2-40B4-BE49-F238E27FC236}">
                <a16:creationId xmlns:a16="http://schemas.microsoft.com/office/drawing/2014/main" id="{470BCF2B-8E75-40C0-AF00-F1153F029656}"/>
              </a:ext>
            </a:extLst>
          </p:cNvPr>
          <p:cNvSpPr/>
          <p:nvPr/>
        </p:nvSpPr>
        <p:spPr>
          <a:xfrm>
            <a:off x="5548009" y="2251246"/>
            <a:ext cx="36213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439FD9BC-9D97-483C-A77C-81956C6ACCF0}"/>
              </a:ext>
            </a:extLst>
          </p:cNvPr>
          <p:cNvSpPr/>
          <p:nvPr/>
        </p:nvSpPr>
        <p:spPr>
          <a:xfrm>
            <a:off x="8343247" y="2251184"/>
            <a:ext cx="36213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280AC04C-3D4B-4797-ACD8-A9BEDD1D5DF8}"/>
              </a:ext>
            </a:extLst>
          </p:cNvPr>
          <p:cNvSpPr/>
          <p:nvPr/>
        </p:nvSpPr>
        <p:spPr>
          <a:xfrm>
            <a:off x="4629846" y="5049049"/>
            <a:ext cx="36213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D3AB45A8-FE17-4B2F-B4A4-C346212C7977}"/>
              </a:ext>
            </a:extLst>
          </p:cNvPr>
          <p:cNvSpPr/>
          <p:nvPr/>
        </p:nvSpPr>
        <p:spPr>
          <a:xfrm>
            <a:off x="7769750" y="5030597"/>
            <a:ext cx="36213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4CD51F9-517C-47B8-9E63-2729397AF556}"/>
              </a:ext>
            </a:extLst>
          </p:cNvPr>
          <p:cNvSpPr txBox="1"/>
          <p:nvPr/>
        </p:nvSpPr>
        <p:spPr>
          <a:xfrm>
            <a:off x="8458583" y="5051571"/>
            <a:ext cx="1553944" cy="461665"/>
          </a:xfrm>
          <a:prstGeom prst="rect">
            <a:avLst/>
          </a:prstGeom>
          <a:noFill/>
        </p:spPr>
        <p:txBody>
          <a:bodyPr wrap="square" rtlCol="0">
            <a:spAutoFit/>
          </a:bodyPr>
          <a:lstStyle/>
          <a:p>
            <a:r>
              <a:rPr lang="es-419" sz="2400" b="1" dirty="0"/>
              <a:t>Perro</a:t>
            </a:r>
            <a:endParaRPr lang="en-US" sz="2400" b="1" dirty="0"/>
          </a:p>
        </p:txBody>
      </p:sp>
      <p:sp>
        <p:nvSpPr>
          <p:cNvPr id="11" name="Rectangle 10">
            <a:extLst>
              <a:ext uri="{FF2B5EF4-FFF2-40B4-BE49-F238E27FC236}">
                <a16:creationId xmlns:a16="http://schemas.microsoft.com/office/drawing/2014/main" id="{7879A7AC-A5E8-499A-B2CC-F7D2E50399EB}"/>
              </a:ext>
            </a:extLst>
          </p:cNvPr>
          <p:cNvSpPr/>
          <p:nvPr/>
        </p:nvSpPr>
        <p:spPr>
          <a:xfrm>
            <a:off x="468351" y="1126273"/>
            <a:ext cx="11195825" cy="28435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8D36683-BF28-434C-8335-22E91396737A}"/>
              </a:ext>
            </a:extLst>
          </p:cNvPr>
          <p:cNvSpPr/>
          <p:nvPr/>
        </p:nvSpPr>
        <p:spPr>
          <a:xfrm>
            <a:off x="2949774" y="4337824"/>
            <a:ext cx="6517611" cy="1953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630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1A830A6-B119-46D1-B2FA-CA0E1B171033}"/>
              </a:ext>
            </a:extLst>
          </p:cNvPr>
          <p:cNvSpPr/>
          <p:nvPr/>
        </p:nvSpPr>
        <p:spPr>
          <a:xfrm>
            <a:off x="5126868" y="2777768"/>
            <a:ext cx="1766307" cy="1303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10453680" cy="743869"/>
          </a:xfrm>
        </p:spPr>
        <p:txBody>
          <a:bodyPr vert="horz" lIns="91440" tIns="45720" rIns="91440" bIns="45720" rtlCol="0" anchor="b">
            <a:noAutofit/>
          </a:bodyPr>
          <a:lstStyle/>
          <a:p>
            <a:r>
              <a:rPr lang="es-419" sz="4800" dirty="0">
                <a:solidFill>
                  <a:schemeClr val="tx1">
                    <a:lumMod val="85000"/>
                    <a:lumOff val="15000"/>
                  </a:schemeClr>
                </a:solidFill>
              </a:rPr>
              <a:t>APRENDIZAJE NO SUPERVISADO</a:t>
            </a:r>
            <a:endParaRPr lang="en-US" sz="4800" dirty="0">
              <a:solidFill>
                <a:schemeClr val="tx1">
                  <a:lumMod val="85000"/>
                  <a:lumOff val="15000"/>
                </a:schemeClr>
              </a:solidFill>
            </a:endParaRPr>
          </a:p>
        </p:txBody>
      </p:sp>
      <p:sp>
        <p:nvSpPr>
          <p:cNvPr id="4" name="TextBox 3">
            <a:extLst>
              <a:ext uri="{FF2B5EF4-FFF2-40B4-BE49-F238E27FC236}">
                <a16:creationId xmlns:a16="http://schemas.microsoft.com/office/drawing/2014/main" id="{F7D94776-2050-4119-B485-D493AF50A209}"/>
              </a:ext>
            </a:extLst>
          </p:cNvPr>
          <p:cNvSpPr txBox="1"/>
          <p:nvPr/>
        </p:nvSpPr>
        <p:spPr>
          <a:xfrm>
            <a:off x="5241073" y="2963294"/>
            <a:ext cx="1550020" cy="923330"/>
          </a:xfrm>
          <a:prstGeom prst="rect">
            <a:avLst/>
          </a:prstGeom>
          <a:noFill/>
        </p:spPr>
        <p:txBody>
          <a:bodyPr wrap="square" rtlCol="0">
            <a:spAutoFit/>
          </a:bodyPr>
          <a:lstStyle/>
          <a:p>
            <a:pPr algn="ctr"/>
            <a:r>
              <a:rPr lang="es-419" b="1" dirty="0">
                <a:solidFill>
                  <a:schemeClr val="bg1"/>
                </a:solidFill>
              </a:rPr>
              <a:t>APRENDIZAJE NO SUPERVISADO</a:t>
            </a:r>
            <a:endParaRPr lang="en-US" b="1" dirty="0">
              <a:solidFill>
                <a:schemeClr val="bg1"/>
              </a:solidFill>
            </a:endParaRPr>
          </a:p>
        </p:txBody>
      </p:sp>
      <p:sp>
        <p:nvSpPr>
          <p:cNvPr id="22" name="TextBox 21">
            <a:extLst>
              <a:ext uri="{FF2B5EF4-FFF2-40B4-BE49-F238E27FC236}">
                <a16:creationId xmlns:a16="http://schemas.microsoft.com/office/drawing/2014/main" id="{8FD6A0C4-1350-4066-B150-64B34C185163}"/>
              </a:ext>
            </a:extLst>
          </p:cNvPr>
          <p:cNvSpPr txBox="1"/>
          <p:nvPr/>
        </p:nvSpPr>
        <p:spPr>
          <a:xfrm>
            <a:off x="8572398" y="1714364"/>
            <a:ext cx="1761892" cy="646331"/>
          </a:xfrm>
          <a:prstGeom prst="rect">
            <a:avLst/>
          </a:prstGeom>
          <a:noFill/>
        </p:spPr>
        <p:txBody>
          <a:bodyPr wrap="square" rtlCol="0">
            <a:spAutoFit/>
          </a:bodyPr>
          <a:lstStyle/>
          <a:p>
            <a:pPr algn="ctr"/>
            <a:r>
              <a:rPr lang="es-419" b="1" dirty="0">
                <a:solidFill>
                  <a:schemeClr val="bg1"/>
                </a:solidFill>
              </a:rPr>
              <a:t>MODELO PREDICTIVO</a:t>
            </a:r>
            <a:endParaRPr lang="en-US" b="1" dirty="0">
              <a:solidFill>
                <a:schemeClr val="bg1"/>
              </a:solidFill>
            </a:endParaRPr>
          </a:p>
        </p:txBody>
      </p:sp>
      <p:sp>
        <p:nvSpPr>
          <p:cNvPr id="9" name="Arrow: Right 8">
            <a:extLst>
              <a:ext uri="{FF2B5EF4-FFF2-40B4-BE49-F238E27FC236}">
                <a16:creationId xmlns:a16="http://schemas.microsoft.com/office/drawing/2014/main" id="{470BCF2B-8E75-40C0-AF00-F1153F029656}"/>
              </a:ext>
            </a:extLst>
          </p:cNvPr>
          <p:cNvSpPr/>
          <p:nvPr/>
        </p:nvSpPr>
        <p:spPr>
          <a:xfrm>
            <a:off x="4633609" y="3104526"/>
            <a:ext cx="36213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439FD9BC-9D97-483C-A77C-81956C6ACCF0}"/>
              </a:ext>
            </a:extLst>
          </p:cNvPr>
          <p:cNvSpPr/>
          <p:nvPr/>
        </p:nvSpPr>
        <p:spPr>
          <a:xfrm>
            <a:off x="7038297" y="3104526"/>
            <a:ext cx="36213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879A7AC-A5E8-499A-B2CC-F7D2E50399EB}"/>
              </a:ext>
            </a:extLst>
          </p:cNvPr>
          <p:cNvSpPr/>
          <p:nvPr/>
        </p:nvSpPr>
        <p:spPr>
          <a:xfrm>
            <a:off x="689710" y="1781269"/>
            <a:ext cx="3857170" cy="2955073"/>
          </a:xfrm>
          <a:prstGeom prst="roundRect">
            <a:avLst>
              <a:gd name="adj" fmla="val 64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pple Transparent PNG Clip Art Image | Gallery Yopriceville - High-Quality  Images and Transparent PNG Free Clipart">
            <a:extLst>
              <a:ext uri="{FF2B5EF4-FFF2-40B4-BE49-F238E27FC236}">
                <a16:creationId xmlns:a16="http://schemas.microsoft.com/office/drawing/2014/main" id="{DC46F1E2-26FA-4B73-9FC6-FEEBC77D0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209" y="2073313"/>
            <a:ext cx="578623" cy="77547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Apple Transparent PNG Clip Art Image | Gallery Yopriceville - High-Quality  Images and Transparent PNG Free Clipart">
            <a:extLst>
              <a:ext uri="{FF2B5EF4-FFF2-40B4-BE49-F238E27FC236}">
                <a16:creationId xmlns:a16="http://schemas.microsoft.com/office/drawing/2014/main" id="{11D6AF5D-C5A5-4973-ABD1-D17F5FE85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928" y="2073313"/>
            <a:ext cx="578623" cy="77547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pple Transparent PNG Clip Art Image | Gallery Yopriceville - High-Quality  Images and Transparent PNG Free Clipart">
            <a:extLst>
              <a:ext uri="{FF2B5EF4-FFF2-40B4-BE49-F238E27FC236}">
                <a16:creationId xmlns:a16="http://schemas.microsoft.com/office/drawing/2014/main" id="{5DD9C5F5-C883-4033-8388-910D389DBA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927" y="2963294"/>
            <a:ext cx="578623" cy="7754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Apple Transparent PNG Clip Art Image | Gallery Yopriceville - High-Quality  Images and Transparent PNG Free Clipart">
            <a:extLst>
              <a:ext uri="{FF2B5EF4-FFF2-40B4-BE49-F238E27FC236}">
                <a16:creationId xmlns:a16="http://schemas.microsoft.com/office/drawing/2014/main" id="{98BB1181-0DE8-460B-8C5E-1BEC6716B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479" y="3779987"/>
            <a:ext cx="578623" cy="7754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24AECA5-B4E2-4326-932E-DAB37690F3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891" y="2100774"/>
            <a:ext cx="752688" cy="7480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8B9D78F-2F90-43EC-A3E2-C2CE5AB1B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8273" y="3807448"/>
            <a:ext cx="752688" cy="7480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4FCE5DC8-FBC9-4D89-8619-6828A5A7A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032" y="2987923"/>
            <a:ext cx="752688" cy="7480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ágenes de Banano | Vectores, fotos de stock y PSD gratuitos">
            <a:extLst>
              <a:ext uri="{FF2B5EF4-FFF2-40B4-BE49-F238E27FC236}">
                <a16:creationId xmlns:a16="http://schemas.microsoft.com/office/drawing/2014/main" id="{2C1D3DCD-6300-43A2-B6B5-B8581661E0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7467" y="2244503"/>
            <a:ext cx="850007" cy="64633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Imágenes de Banano | Vectores, fotos de stock y PSD gratuitos">
            <a:extLst>
              <a:ext uri="{FF2B5EF4-FFF2-40B4-BE49-F238E27FC236}">
                <a16:creationId xmlns:a16="http://schemas.microsoft.com/office/drawing/2014/main" id="{9FD59CDD-9330-4681-95C2-2A1D009DC3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701" y="3027865"/>
            <a:ext cx="850007" cy="64633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Imágenes de Banano | Vectores, fotos de stock y PSD gratuitos">
            <a:extLst>
              <a:ext uri="{FF2B5EF4-FFF2-40B4-BE49-F238E27FC236}">
                <a16:creationId xmlns:a16="http://schemas.microsoft.com/office/drawing/2014/main" id="{DB056E61-ED9D-4664-A659-3BBA469F7B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4143" y="3935777"/>
            <a:ext cx="850007" cy="6463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Imágenes de Banano | Vectores, fotos de stock y PSD gratuitos">
            <a:extLst>
              <a:ext uri="{FF2B5EF4-FFF2-40B4-BE49-F238E27FC236}">
                <a16:creationId xmlns:a16="http://schemas.microsoft.com/office/drawing/2014/main" id="{A10F9093-4D28-4124-9B06-3E696D893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675" y="3874037"/>
            <a:ext cx="850007" cy="64633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Imágenes de Banano | Vectores, fotos de stock y PSD gratuitos">
            <a:extLst>
              <a:ext uri="{FF2B5EF4-FFF2-40B4-BE49-F238E27FC236}">
                <a16:creationId xmlns:a16="http://schemas.microsoft.com/office/drawing/2014/main" id="{D79D078D-9D63-4422-AC7B-FA139545C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5656" y="3090246"/>
            <a:ext cx="850007" cy="64633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Apple Transparent PNG Clip Art Image | Gallery Yopriceville - High-Quality  Images and Transparent PNG Free Clipart">
            <a:extLst>
              <a:ext uri="{FF2B5EF4-FFF2-40B4-BE49-F238E27FC236}">
                <a16:creationId xmlns:a16="http://schemas.microsoft.com/office/drawing/2014/main" id="{045CCAAC-9B87-4732-A924-C0F3B7652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804" y="2036164"/>
            <a:ext cx="578623" cy="77547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Apple Transparent PNG Clip Art Image | Gallery Yopriceville - High-Quality  Images and Transparent PNG Free Clipart">
            <a:extLst>
              <a:ext uri="{FF2B5EF4-FFF2-40B4-BE49-F238E27FC236}">
                <a16:creationId xmlns:a16="http://schemas.microsoft.com/office/drawing/2014/main" id="{CCA490A4-51C2-484F-972D-BD8EDE496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560" y="2036164"/>
            <a:ext cx="578623" cy="77547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pple Transparent PNG Clip Art Image | Gallery Yopriceville - High-Quality  Images and Transparent PNG Free Clipart">
            <a:extLst>
              <a:ext uri="{FF2B5EF4-FFF2-40B4-BE49-F238E27FC236}">
                <a16:creationId xmlns:a16="http://schemas.microsoft.com/office/drawing/2014/main" id="{EF8659C9-3CEF-42BA-8AE6-9954F9794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4316" y="2036164"/>
            <a:ext cx="578623" cy="77547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Apple Transparent PNG Clip Art Image | Gallery Yopriceville - High-Quality  Images and Transparent PNG Free Clipart">
            <a:extLst>
              <a:ext uri="{FF2B5EF4-FFF2-40B4-BE49-F238E27FC236}">
                <a16:creationId xmlns:a16="http://schemas.microsoft.com/office/drawing/2014/main" id="{E352FD52-5FE5-4BD3-B05A-9C3B97831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5072" y="2036164"/>
            <a:ext cx="578623" cy="77547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1EB9D1E6-96AA-438E-A060-DE0AD073D2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843" y="3012604"/>
            <a:ext cx="752688" cy="7480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758903EE-61E2-4D53-BBC6-9839CBCDE2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8786" y="3022289"/>
            <a:ext cx="752688" cy="74801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a:extLst>
              <a:ext uri="{FF2B5EF4-FFF2-40B4-BE49-F238E27FC236}">
                <a16:creationId xmlns:a16="http://schemas.microsoft.com/office/drawing/2014/main" id="{61DD378C-E057-43EB-BC94-A6DEF3BD22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8729" y="3031974"/>
            <a:ext cx="752688" cy="74801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Imágenes de Banano | Vectores, fotos de stock y PSD gratuitos">
            <a:extLst>
              <a:ext uri="{FF2B5EF4-FFF2-40B4-BE49-F238E27FC236}">
                <a16:creationId xmlns:a16="http://schemas.microsoft.com/office/drawing/2014/main" id="{BA97CE36-9B4E-41CD-A259-0557693112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4779" y="3958082"/>
            <a:ext cx="850007" cy="64633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ágenes de Banano | Vectores, fotos de stock y PSD gratuitos">
            <a:extLst>
              <a:ext uri="{FF2B5EF4-FFF2-40B4-BE49-F238E27FC236}">
                <a16:creationId xmlns:a16="http://schemas.microsoft.com/office/drawing/2014/main" id="{13C554E8-C4E2-4A14-AE30-63AEE04242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6126" y="3958081"/>
            <a:ext cx="850007" cy="64633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Imágenes de Banano | Vectores, fotos de stock y PSD gratuitos">
            <a:extLst>
              <a:ext uri="{FF2B5EF4-FFF2-40B4-BE49-F238E27FC236}">
                <a16:creationId xmlns:a16="http://schemas.microsoft.com/office/drawing/2014/main" id="{41D32878-3D32-494A-A4D6-251C09E7A0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7473" y="3958080"/>
            <a:ext cx="850007" cy="64633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Imágenes de Banano | Vectores, fotos de stock y PSD gratuitos">
            <a:extLst>
              <a:ext uri="{FF2B5EF4-FFF2-40B4-BE49-F238E27FC236}">
                <a16:creationId xmlns:a16="http://schemas.microsoft.com/office/drawing/2014/main" id="{276FB8AB-6D88-4B0A-8415-EAE4E3320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8820" y="3958079"/>
            <a:ext cx="850007" cy="64633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Imágenes de Banano | Vectores, fotos de stock y PSD gratuitos">
            <a:extLst>
              <a:ext uri="{FF2B5EF4-FFF2-40B4-BE49-F238E27FC236}">
                <a16:creationId xmlns:a16="http://schemas.microsoft.com/office/drawing/2014/main" id="{36092357-43AD-4CF5-8FC6-93D8ADE30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0167" y="3958078"/>
            <a:ext cx="850007" cy="646331"/>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Rounded Corners 55">
            <a:extLst>
              <a:ext uri="{FF2B5EF4-FFF2-40B4-BE49-F238E27FC236}">
                <a16:creationId xmlns:a16="http://schemas.microsoft.com/office/drawing/2014/main" id="{AA7F96C9-D71D-4F2A-A914-A9850B435231}"/>
              </a:ext>
            </a:extLst>
          </p:cNvPr>
          <p:cNvSpPr/>
          <p:nvPr/>
        </p:nvSpPr>
        <p:spPr>
          <a:xfrm>
            <a:off x="7494779" y="1972954"/>
            <a:ext cx="4007511" cy="948979"/>
          </a:xfrm>
          <a:prstGeom prst="roundRect">
            <a:avLst>
              <a:gd name="adj" fmla="val 64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07B92EF1-92C6-4137-9974-00FB8C624E9F}"/>
              </a:ext>
            </a:extLst>
          </p:cNvPr>
          <p:cNvSpPr/>
          <p:nvPr/>
        </p:nvSpPr>
        <p:spPr>
          <a:xfrm>
            <a:off x="7511996" y="2904184"/>
            <a:ext cx="4007511" cy="948979"/>
          </a:xfrm>
          <a:prstGeom prst="roundRect">
            <a:avLst>
              <a:gd name="adj" fmla="val 64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B35F350C-A186-478C-A50D-BA590BBDDC72}"/>
              </a:ext>
            </a:extLst>
          </p:cNvPr>
          <p:cNvSpPr/>
          <p:nvPr/>
        </p:nvSpPr>
        <p:spPr>
          <a:xfrm>
            <a:off x="7529590" y="3861901"/>
            <a:ext cx="4007511" cy="948979"/>
          </a:xfrm>
          <a:prstGeom prst="roundRect">
            <a:avLst>
              <a:gd name="adj" fmla="val 64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747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10453680" cy="743869"/>
          </a:xfrm>
        </p:spPr>
        <p:txBody>
          <a:bodyPr vert="horz" lIns="91440" tIns="45720" rIns="91440" bIns="45720" rtlCol="0" anchor="b">
            <a:noAutofit/>
          </a:bodyPr>
          <a:lstStyle/>
          <a:p>
            <a:r>
              <a:rPr lang="es-419" sz="4800" dirty="0">
                <a:solidFill>
                  <a:schemeClr val="tx1">
                    <a:lumMod val="85000"/>
                    <a:lumOff val="15000"/>
                  </a:schemeClr>
                </a:solidFill>
              </a:rPr>
              <a:t>SUPERVISADO VS. NO SUPERVISADO</a:t>
            </a:r>
            <a:endParaRPr lang="en-US" sz="4800" dirty="0">
              <a:solidFill>
                <a:schemeClr val="tx1">
                  <a:lumMod val="85000"/>
                  <a:lumOff val="15000"/>
                </a:schemeClr>
              </a:solidFill>
            </a:endParaRPr>
          </a:p>
        </p:txBody>
      </p:sp>
      <p:pic>
        <p:nvPicPr>
          <p:cNvPr id="36" name="Picture 4" descr="Download Dog PNG 10 - Free Transparent PNG Images, Icons and Clip Arts">
            <a:extLst>
              <a:ext uri="{FF2B5EF4-FFF2-40B4-BE49-F238E27FC236}">
                <a16:creationId xmlns:a16="http://schemas.microsoft.com/office/drawing/2014/main" id="{5DBD9FF4-D571-41DD-BF86-B316ECA59A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599" y="1555679"/>
            <a:ext cx="710968" cy="105909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Cat PNG Transparent Images | PNG All">
            <a:extLst>
              <a:ext uri="{FF2B5EF4-FFF2-40B4-BE49-F238E27FC236}">
                <a16:creationId xmlns:a16="http://schemas.microsoft.com/office/drawing/2014/main" id="{18663349-86F6-44FB-9FBC-0ED89AF5A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5117" y="1762062"/>
            <a:ext cx="1050546" cy="646332"/>
          </a:xfrm>
          <a:prstGeom prst="rect">
            <a:avLst/>
          </a:prstGeom>
          <a:noFill/>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08660E31-746A-4B21-A90B-8FB4B2C7F714}"/>
              </a:ext>
            </a:extLst>
          </p:cNvPr>
          <p:cNvSpPr/>
          <p:nvPr/>
        </p:nvSpPr>
        <p:spPr>
          <a:xfrm>
            <a:off x="678912" y="1555679"/>
            <a:ext cx="2206620" cy="109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0297330-B268-47DD-97BD-8B41307687E3}"/>
              </a:ext>
            </a:extLst>
          </p:cNvPr>
          <p:cNvSpPr txBox="1"/>
          <p:nvPr/>
        </p:nvSpPr>
        <p:spPr>
          <a:xfrm>
            <a:off x="901276" y="1768683"/>
            <a:ext cx="1761892" cy="646331"/>
          </a:xfrm>
          <a:prstGeom prst="rect">
            <a:avLst/>
          </a:prstGeom>
          <a:noFill/>
        </p:spPr>
        <p:txBody>
          <a:bodyPr wrap="square" rtlCol="0">
            <a:spAutoFit/>
          </a:bodyPr>
          <a:lstStyle/>
          <a:p>
            <a:pPr algn="ctr"/>
            <a:r>
              <a:rPr lang="es-419" b="1" dirty="0">
                <a:solidFill>
                  <a:schemeClr val="bg1"/>
                </a:solidFill>
              </a:rPr>
              <a:t>APRENDIZAJE SUPERVISADO</a:t>
            </a:r>
            <a:endParaRPr lang="en-US" b="1" dirty="0">
              <a:solidFill>
                <a:schemeClr val="bg1"/>
              </a:solidFill>
            </a:endParaRPr>
          </a:p>
        </p:txBody>
      </p:sp>
      <p:pic>
        <p:nvPicPr>
          <p:cNvPr id="60" name="Picture 2" descr="Apple Transparent PNG Clip Art Image | Gallery Yopriceville - High-Quality  Images and Transparent PNG Free Clipart">
            <a:extLst>
              <a:ext uri="{FF2B5EF4-FFF2-40B4-BE49-F238E27FC236}">
                <a16:creationId xmlns:a16="http://schemas.microsoft.com/office/drawing/2014/main" id="{AF1A50CA-F486-4F8F-8665-2BC5A49D47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6365" y="1693112"/>
            <a:ext cx="578623" cy="77547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a:extLst>
              <a:ext uri="{FF2B5EF4-FFF2-40B4-BE49-F238E27FC236}">
                <a16:creationId xmlns:a16="http://schemas.microsoft.com/office/drawing/2014/main" id="{716CCC92-B650-43AB-AB6E-88E5E0BF7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5328" y="1720573"/>
            <a:ext cx="752688" cy="74801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Imágenes de Banano | Vectores, fotos de stock y PSD gratuitos">
            <a:extLst>
              <a:ext uri="{FF2B5EF4-FFF2-40B4-BE49-F238E27FC236}">
                <a16:creationId xmlns:a16="http://schemas.microsoft.com/office/drawing/2014/main" id="{00B058C7-2DE6-46DF-9CB1-66AE1815B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6904" y="1864302"/>
            <a:ext cx="850007" cy="646331"/>
          </a:xfrm>
          <a:prstGeom prst="rect">
            <a:avLst/>
          </a:prstGeom>
          <a:noFill/>
          <a:extLst>
            <a:ext uri="{909E8E84-426E-40DD-AFC4-6F175D3DCCD1}">
              <a14:hiddenFill xmlns:a14="http://schemas.microsoft.com/office/drawing/2010/main">
                <a:solidFill>
                  <a:srgbClr val="FFFFFF"/>
                </a:solidFill>
              </a14:hiddenFill>
            </a:ext>
          </a:extLst>
        </p:spPr>
      </p:pic>
      <p:sp>
        <p:nvSpPr>
          <p:cNvPr id="63" name="Oval 62">
            <a:extLst>
              <a:ext uri="{FF2B5EF4-FFF2-40B4-BE49-F238E27FC236}">
                <a16:creationId xmlns:a16="http://schemas.microsoft.com/office/drawing/2014/main" id="{B053BF35-2C0B-4DC8-BD1C-9DBF41E815B7}"/>
              </a:ext>
            </a:extLst>
          </p:cNvPr>
          <p:cNvSpPr/>
          <p:nvPr/>
        </p:nvSpPr>
        <p:spPr>
          <a:xfrm>
            <a:off x="6170954" y="1555679"/>
            <a:ext cx="2206620" cy="109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4B82638-01BC-44AD-92A1-7422F927DF39}"/>
              </a:ext>
            </a:extLst>
          </p:cNvPr>
          <p:cNvSpPr txBox="1"/>
          <p:nvPr/>
        </p:nvSpPr>
        <p:spPr>
          <a:xfrm>
            <a:off x="6322741" y="1768683"/>
            <a:ext cx="1832469" cy="646331"/>
          </a:xfrm>
          <a:prstGeom prst="rect">
            <a:avLst/>
          </a:prstGeom>
          <a:noFill/>
        </p:spPr>
        <p:txBody>
          <a:bodyPr wrap="square" rtlCol="0">
            <a:spAutoFit/>
          </a:bodyPr>
          <a:lstStyle/>
          <a:p>
            <a:pPr algn="ctr"/>
            <a:r>
              <a:rPr lang="es-419" b="1" dirty="0">
                <a:solidFill>
                  <a:schemeClr val="bg1"/>
                </a:solidFill>
              </a:rPr>
              <a:t>APRENDIZAJE NO SUPERVISADO</a:t>
            </a:r>
            <a:endParaRPr lang="en-US" b="1" dirty="0">
              <a:solidFill>
                <a:schemeClr val="bg1"/>
              </a:solidFill>
            </a:endParaRPr>
          </a:p>
        </p:txBody>
      </p:sp>
      <p:sp>
        <p:nvSpPr>
          <p:cNvPr id="3" name="TextBox 2">
            <a:extLst>
              <a:ext uri="{FF2B5EF4-FFF2-40B4-BE49-F238E27FC236}">
                <a16:creationId xmlns:a16="http://schemas.microsoft.com/office/drawing/2014/main" id="{4B788CC0-B856-48C5-818A-29BA02C42B9B}"/>
              </a:ext>
            </a:extLst>
          </p:cNvPr>
          <p:cNvSpPr txBox="1"/>
          <p:nvPr/>
        </p:nvSpPr>
        <p:spPr>
          <a:xfrm>
            <a:off x="1101997" y="3012124"/>
            <a:ext cx="3858322" cy="646331"/>
          </a:xfrm>
          <a:prstGeom prst="rect">
            <a:avLst/>
          </a:prstGeom>
          <a:noFill/>
        </p:spPr>
        <p:txBody>
          <a:bodyPr wrap="square" rtlCol="0">
            <a:spAutoFit/>
          </a:bodyPr>
          <a:lstStyle/>
          <a:p>
            <a:r>
              <a:rPr lang="es-419" b="1" dirty="0"/>
              <a:t>Se conoce la variable target</a:t>
            </a:r>
          </a:p>
          <a:p>
            <a:endParaRPr lang="en-US" b="1" dirty="0"/>
          </a:p>
        </p:txBody>
      </p:sp>
      <p:sp>
        <p:nvSpPr>
          <p:cNvPr id="65" name="TextBox 64">
            <a:extLst>
              <a:ext uri="{FF2B5EF4-FFF2-40B4-BE49-F238E27FC236}">
                <a16:creationId xmlns:a16="http://schemas.microsoft.com/office/drawing/2014/main" id="{15B58C44-0DE2-4781-870E-C36BF609A4D3}"/>
              </a:ext>
            </a:extLst>
          </p:cNvPr>
          <p:cNvSpPr txBox="1"/>
          <p:nvPr/>
        </p:nvSpPr>
        <p:spPr>
          <a:xfrm>
            <a:off x="6416569" y="3012124"/>
            <a:ext cx="3858322" cy="369332"/>
          </a:xfrm>
          <a:prstGeom prst="rect">
            <a:avLst/>
          </a:prstGeom>
          <a:noFill/>
        </p:spPr>
        <p:txBody>
          <a:bodyPr wrap="square" rtlCol="0">
            <a:spAutoFit/>
          </a:bodyPr>
          <a:lstStyle/>
          <a:p>
            <a:r>
              <a:rPr lang="es-419" b="1" dirty="0"/>
              <a:t>No se conoce la variable target</a:t>
            </a:r>
            <a:endParaRPr lang="en-US" b="1" dirty="0"/>
          </a:p>
        </p:txBody>
      </p:sp>
      <p:pic>
        <p:nvPicPr>
          <p:cNvPr id="14" name="Picture 2" descr="Introducción a Machine Learning: Algunos conceptos básicos – Llipe.com">
            <a:extLst>
              <a:ext uri="{FF2B5EF4-FFF2-40B4-BE49-F238E27FC236}">
                <a16:creationId xmlns:a16="http://schemas.microsoft.com/office/drawing/2014/main" id="{C10752EF-CE81-4A70-9395-89BEEC2831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997" y="3655281"/>
            <a:ext cx="4394842" cy="22003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K-Means Clustering: Optimizing Cost Function Mathematically | by ...">
            <a:extLst>
              <a:ext uri="{FF2B5EF4-FFF2-40B4-BE49-F238E27FC236}">
                <a16:creationId xmlns:a16="http://schemas.microsoft.com/office/drawing/2014/main" id="{1CFBCD06-A51F-4DDC-8A10-CFB2146748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6182" y="3658455"/>
            <a:ext cx="2680365" cy="20281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599CB4-EA3F-4510-8FA4-21B5C9273599}"/>
              </a:ext>
            </a:extLst>
          </p:cNvPr>
          <p:cNvSpPr txBox="1"/>
          <p:nvPr/>
        </p:nvSpPr>
        <p:spPr>
          <a:xfrm>
            <a:off x="1274941" y="5686564"/>
            <a:ext cx="1999541" cy="369332"/>
          </a:xfrm>
          <a:prstGeom prst="rect">
            <a:avLst/>
          </a:prstGeom>
          <a:noFill/>
        </p:spPr>
        <p:txBody>
          <a:bodyPr wrap="square" rtlCol="0">
            <a:spAutoFit/>
          </a:bodyPr>
          <a:lstStyle/>
          <a:p>
            <a:pPr algn="ctr"/>
            <a:r>
              <a:rPr lang="es-419" dirty="0"/>
              <a:t>Target Categórica</a:t>
            </a:r>
            <a:endParaRPr lang="en-US" dirty="0"/>
          </a:p>
        </p:txBody>
      </p:sp>
      <p:sp>
        <p:nvSpPr>
          <p:cNvPr id="17" name="TextBox 16">
            <a:extLst>
              <a:ext uri="{FF2B5EF4-FFF2-40B4-BE49-F238E27FC236}">
                <a16:creationId xmlns:a16="http://schemas.microsoft.com/office/drawing/2014/main" id="{78C40CA3-DC6F-4FA8-899E-BED1D5ACD6E1}"/>
              </a:ext>
            </a:extLst>
          </p:cNvPr>
          <p:cNvSpPr txBox="1"/>
          <p:nvPr/>
        </p:nvSpPr>
        <p:spPr>
          <a:xfrm>
            <a:off x="3311521" y="5686564"/>
            <a:ext cx="1999541" cy="369332"/>
          </a:xfrm>
          <a:prstGeom prst="rect">
            <a:avLst/>
          </a:prstGeom>
          <a:noFill/>
        </p:spPr>
        <p:txBody>
          <a:bodyPr wrap="square" rtlCol="0">
            <a:spAutoFit/>
          </a:bodyPr>
          <a:lstStyle/>
          <a:p>
            <a:pPr algn="ctr"/>
            <a:r>
              <a:rPr lang="es-419" dirty="0"/>
              <a:t>Target Numérica</a:t>
            </a:r>
            <a:endParaRPr lang="en-US" dirty="0"/>
          </a:p>
        </p:txBody>
      </p:sp>
    </p:spTree>
    <p:extLst>
      <p:ext uri="{BB962C8B-B14F-4D97-AF65-F5344CB8AC3E}">
        <p14:creationId xmlns:p14="http://schemas.microsoft.com/office/powerpoint/2010/main" val="2803551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8506326" cy="743869"/>
          </a:xfrm>
        </p:spPr>
        <p:txBody>
          <a:bodyPr vert="horz" lIns="91440" tIns="45720" rIns="91440" bIns="45720" rtlCol="0" anchor="b">
            <a:noAutofit/>
          </a:bodyPr>
          <a:lstStyle/>
          <a:p>
            <a:r>
              <a:rPr lang="es-419" sz="4800" dirty="0">
                <a:solidFill>
                  <a:schemeClr val="tx1">
                    <a:lumMod val="85000"/>
                    <a:lumOff val="15000"/>
                  </a:schemeClr>
                </a:solidFill>
              </a:rPr>
              <a:t>APRENDIZAJE SUPERVISADO</a:t>
            </a:r>
            <a:endParaRPr lang="en-US" sz="4800" dirty="0">
              <a:solidFill>
                <a:schemeClr val="tx1">
                  <a:lumMod val="85000"/>
                  <a:lumOff val="15000"/>
                </a:schemeClr>
              </a:solidFill>
            </a:endParaRPr>
          </a:p>
        </p:txBody>
      </p:sp>
      <p:sp>
        <p:nvSpPr>
          <p:cNvPr id="24" name="Rectangle: Rounded Corners 23">
            <a:extLst>
              <a:ext uri="{FF2B5EF4-FFF2-40B4-BE49-F238E27FC236}">
                <a16:creationId xmlns:a16="http://schemas.microsoft.com/office/drawing/2014/main" id="{E3BC23A4-3728-4A28-BA16-12A6597DF05D}"/>
              </a:ext>
            </a:extLst>
          </p:cNvPr>
          <p:cNvSpPr/>
          <p:nvPr/>
        </p:nvSpPr>
        <p:spPr>
          <a:xfrm>
            <a:off x="1484972" y="1516566"/>
            <a:ext cx="3243146" cy="5910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3200" dirty="0"/>
              <a:t>Regresión</a:t>
            </a:r>
            <a:endParaRPr lang="en-US" sz="3200" dirty="0"/>
          </a:p>
        </p:txBody>
      </p:sp>
      <p:sp>
        <p:nvSpPr>
          <p:cNvPr id="25" name="Rectangle: Rounded Corners 24">
            <a:extLst>
              <a:ext uri="{FF2B5EF4-FFF2-40B4-BE49-F238E27FC236}">
                <a16:creationId xmlns:a16="http://schemas.microsoft.com/office/drawing/2014/main" id="{F6F34F40-9A98-4CED-A29A-73E3619578B3}"/>
              </a:ext>
            </a:extLst>
          </p:cNvPr>
          <p:cNvSpPr/>
          <p:nvPr/>
        </p:nvSpPr>
        <p:spPr>
          <a:xfrm>
            <a:off x="6968975" y="1516566"/>
            <a:ext cx="3243146" cy="5910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3200" dirty="0"/>
              <a:t>Clasificación</a:t>
            </a:r>
            <a:endParaRPr lang="en-US" sz="3200" dirty="0"/>
          </a:p>
        </p:txBody>
      </p:sp>
      <p:sp>
        <p:nvSpPr>
          <p:cNvPr id="6" name="TextBox 5">
            <a:extLst>
              <a:ext uri="{FF2B5EF4-FFF2-40B4-BE49-F238E27FC236}">
                <a16:creationId xmlns:a16="http://schemas.microsoft.com/office/drawing/2014/main" id="{E63E2BF9-47D1-4EA4-88C3-913E31D8DD60}"/>
              </a:ext>
            </a:extLst>
          </p:cNvPr>
          <p:cNvSpPr txBox="1"/>
          <p:nvPr/>
        </p:nvSpPr>
        <p:spPr>
          <a:xfrm>
            <a:off x="758283" y="2633689"/>
            <a:ext cx="4772722"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Regresión lineal</a:t>
            </a:r>
          </a:p>
          <a:p>
            <a:pPr marL="285750" indent="-285750">
              <a:buFont typeface="Arial" panose="020B0604020202020204" pitchFamily="34" charset="0"/>
              <a:buChar char="•"/>
            </a:pPr>
            <a:r>
              <a:rPr lang="en-US" sz="2800" dirty="0"/>
              <a:t>Árboles de regresión</a:t>
            </a:r>
          </a:p>
          <a:p>
            <a:pPr marL="285750" indent="-285750">
              <a:buFont typeface="Arial" panose="020B0604020202020204" pitchFamily="34" charset="0"/>
              <a:buChar char="•"/>
            </a:pPr>
            <a:r>
              <a:rPr lang="en-US" sz="2800" dirty="0"/>
              <a:t>Regresión no lineal</a:t>
            </a:r>
          </a:p>
          <a:p>
            <a:pPr marL="285750" indent="-285750">
              <a:buFont typeface="Arial" panose="020B0604020202020204" pitchFamily="34" charset="0"/>
              <a:buChar char="•"/>
            </a:pPr>
            <a:r>
              <a:rPr lang="en-US" sz="2800" dirty="0"/>
              <a:t>Support vector Regression</a:t>
            </a:r>
          </a:p>
          <a:p>
            <a:pPr marL="285750" indent="-285750">
              <a:buFont typeface="Arial" panose="020B0604020202020204" pitchFamily="34" charset="0"/>
              <a:buChar char="•"/>
            </a:pPr>
            <a:r>
              <a:rPr lang="en-US" sz="2800" dirty="0"/>
              <a:t>Ridge/Lasso/Elastic Net</a:t>
            </a:r>
          </a:p>
          <a:p>
            <a:pPr marL="285750" indent="-285750">
              <a:buFont typeface="Arial" panose="020B0604020202020204" pitchFamily="34" charset="0"/>
              <a:buChar char="•"/>
            </a:pPr>
            <a:r>
              <a:rPr lang="en-US" sz="2800" dirty="0"/>
              <a:t>Redes neuronales</a:t>
            </a:r>
          </a:p>
        </p:txBody>
      </p:sp>
      <p:sp>
        <p:nvSpPr>
          <p:cNvPr id="32" name="TextBox 31">
            <a:extLst>
              <a:ext uri="{FF2B5EF4-FFF2-40B4-BE49-F238E27FC236}">
                <a16:creationId xmlns:a16="http://schemas.microsoft.com/office/drawing/2014/main" id="{608E77F0-8605-4313-B2A8-E68A1EEA825E}"/>
              </a:ext>
            </a:extLst>
          </p:cNvPr>
          <p:cNvSpPr txBox="1"/>
          <p:nvPr/>
        </p:nvSpPr>
        <p:spPr>
          <a:xfrm>
            <a:off x="6382606" y="2633689"/>
            <a:ext cx="4772722"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Regresión logística</a:t>
            </a:r>
          </a:p>
          <a:p>
            <a:pPr marL="285750" indent="-285750">
              <a:buFont typeface="Arial" panose="020B0604020202020204" pitchFamily="34" charset="0"/>
              <a:buChar char="•"/>
            </a:pPr>
            <a:r>
              <a:rPr lang="en-US" sz="2800" dirty="0"/>
              <a:t>Árboles de decisión</a:t>
            </a:r>
          </a:p>
          <a:p>
            <a:pPr marL="285750" indent="-285750">
              <a:buFont typeface="Arial" panose="020B0604020202020204" pitchFamily="34" charset="0"/>
              <a:buChar char="•"/>
            </a:pPr>
            <a:r>
              <a:rPr lang="en-US" sz="2800" dirty="0"/>
              <a:t>K-Nearest Neighbors</a:t>
            </a:r>
          </a:p>
          <a:p>
            <a:pPr marL="285750" indent="-285750">
              <a:buFont typeface="Arial" panose="020B0604020202020204" pitchFamily="34" charset="0"/>
              <a:buChar char="•"/>
            </a:pPr>
            <a:r>
              <a:rPr lang="en-US" sz="2800" dirty="0"/>
              <a:t>Naive Bayes</a:t>
            </a:r>
          </a:p>
          <a:p>
            <a:pPr marL="285750" indent="-285750">
              <a:buFont typeface="Arial" panose="020B0604020202020204" pitchFamily="34" charset="0"/>
              <a:buChar char="•"/>
            </a:pPr>
            <a:r>
              <a:rPr lang="en-US" sz="2800" dirty="0"/>
              <a:t>Support vector machines</a:t>
            </a:r>
          </a:p>
          <a:p>
            <a:pPr marL="285750" indent="-285750">
              <a:buFont typeface="Arial" panose="020B0604020202020204" pitchFamily="34" charset="0"/>
              <a:buChar char="•"/>
            </a:pPr>
            <a:r>
              <a:rPr lang="en-US" sz="2800" dirty="0"/>
              <a:t>Random Forest</a:t>
            </a:r>
          </a:p>
        </p:txBody>
      </p:sp>
    </p:spTree>
    <p:extLst>
      <p:ext uri="{BB962C8B-B14F-4D97-AF65-F5344CB8AC3E}">
        <p14:creationId xmlns:p14="http://schemas.microsoft.com/office/powerpoint/2010/main" val="1993799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643466" y="786383"/>
            <a:ext cx="3517567" cy="3785617"/>
          </a:xfrm>
        </p:spPr>
        <p:txBody>
          <a:bodyPr>
            <a:normAutofit fontScale="90000"/>
          </a:bodyPr>
          <a:lstStyle/>
          <a:p>
            <a:pPr algn="ctr"/>
            <a:r>
              <a:rPr lang="es-419" sz="4400" dirty="0"/>
              <a:t>¡Bievenidos al Curso!</a:t>
            </a:r>
            <a:br>
              <a:rPr lang="es-419" sz="4400" dirty="0"/>
            </a:br>
            <a:br>
              <a:rPr lang="es-419" sz="4400" dirty="0"/>
            </a:br>
            <a:br>
              <a:rPr lang="es-419" sz="4400" dirty="0"/>
            </a:br>
            <a:r>
              <a:rPr lang="es-419" sz="4400" dirty="0"/>
              <a:t>Docente: Fiorella Henriquez</a:t>
            </a:r>
            <a:endParaRPr lang="en-US" sz="4400" dirty="0"/>
          </a:p>
        </p:txBody>
      </p:sp>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8506326" cy="743869"/>
          </a:xfrm>
        </p:spPr>
        <p:txBody>
          <a:bodyPr vert="horz" lIns="91440" tIns="45720" rIns="91440" bIns="45720" rtlCol="0" anchor="b">
            <a:noAutofit/>
          </a:bodyPr>
          <a:lstStyle/>
          <a:p>
            <a:r>
              <a:rPr lang="es-419" sz="4800" dirty="0">
                <a:solidFill>
                  <a:schemeClr val="tx1">
                    <a:lumMod val="85000"/>
                    <a:lumOff val="15000"/>
                  </a:schemeClr>
                </a:solidFill>
              </a:rPr>
              <a:t>VALIDACIÓN DEL MODELO</a:t>
            </a:r>
            <a:endParaRPr lang="en-US" sz="4800" dirty="0">
              <a:solidFill>
                <a:schemeClr val="tx1">
                  <a:lumMod val="85000"/>
                  <a:lumOff val="15000"/>
                </a:schemeClr>
              </a:solidFill>
            </a:endParaRPr>
          </a:p>
        </p:txBody>
      </p:sp>
      <p:sp>
        <p:nvSpPr>
          <p:cNvPr id="24" name="Rectangle: Rounded Corners 23">
            <a:extLst>
              <a:ext uri="{FF2B5EF4-FFF2-40B4-BE49-F238E27FC236}">
                <a16:creationId xmlns:a16="http://schemas.microsoft.com/office/drawing/2014/main" id="{E3BC23A4-3728-4A28-BA16-12A6597DF05D}"/>
              </a:ext>
            </a:extLst>
          </p:cNvPr>
          <p:cNvSpPr/>
          <p:nvPr/>
        </p:nvSpPr>
        <p:spPr>
          <a:xfrm>
            <a:off x="1819509" y="1516566"/>
            <a:ext cx="3243146" cy="5910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3200" dirty="0"/>
              <a:t>Regresión</a:t>
            </a:r>
            <a:endParaRPr lang="en-US" sz="3200" dirty="0"/>
          </a:p>
        </p:txBody>
      </p:sp>
      <p:sp>
        <p:nvSpPr>
          <p:cNvPr id="25" name="Rectangle: Rounded Corners 24">
            <a:extLst>
              <a:ext uri="{FF2B5EF4-FFF2-40B4-BE49-F238E27FC236}">
                <a16:creationId xmlns:a16="http://schemas.microsoft.com/office/drawing/2014/main" id="{F6F34F40-9A98-4CED-A29A-73E3619578B3}"/>
              </a:ext>
            </a:extLst>
          </p:cNvPr>
          <p:cNvSpPr/>
          <p:nvPr/>
        </p:nvSpPr>
        <p:spPr>
          <a:xfrm>
            <a:off x="7459628" y="1516566"/>
            <a:ext cx="3243146" cy="5910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3200" dirty="0"/>
              <a:t>Clasificación</a:t>
            </a:r>
            <a:endParaRPr lang="en-US" sz="3200" dirty="0"/>
          </a:p>
        </p:txBody>
      </p:sp>
      <p:pic>
        <p:nvPicPr>
          <p:cNvPr id="7" name="Picture 4" descr="How to calculate the Root Mean Square Error (RMSE) of an ...">
            <a:extLst>
              <a:ext uri="{FF2B5EF4-FFF2-40B4-BE49-F238E27FC236}">
                <a16:creationId xmlns:a16="http://schemas.microsoft.com/office/drawing/2014/main" id="{90457115-C63E-4C1B-9B37-4E920C3A5F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69" t="10991" r="5176" b="11424"/>
          <a:stretch/>
        </p:blipFill>
        <p:spPr bwMode="auto">
          <a:xfrm>
            <a:off x="590519" y="2535974"/>
            <a:ext cx="5252720" cy="35600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La matriz de confusión y sus métricas – Inteligencia Artificial –">
            <a:extLst>
              <a:ext uri="{FF2B5EF4-FFF2-40B4-BE49-F238E27FC236}">
                <a16:creationId xmlns:a16="http://schemas.microsoft.com/office/drawing/2014/main" id="{217F4FD6-0FDD-468F-A22D-E571793EEB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3" r="-2623" b="9086"/>
          <a:stretch/>
        </p:blipFill>
        <p:spPr bwMode="auto">
          <a:xfrm>
            <a:off x="5995639" y="2697714"/>
            <a:ext cx="5810638" cy="3236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B1B6B7-41F8-4333-B233-7D1A170106CA}"/>
              </a:ext>
            </a:extLst>
          </p:cNvPr>
          <p:cNvSpPr txBox="1"/>
          <p:nvPr/>
        </p:nvSpPr>
        <p:spPr>
          <a:xfrm>
            <a:off x="934845" y="2697714"/>
            <a:ext cx="3323063" cy="646331"/>
          </a:xfrm>
          <a:prstGeom prst="rect">
            <a:avLst/>
          </a:prstGeom>
          <a:noFill/>
        </p:spPr>
        <p:txBody>
          <a:bodyPr wrap="square" rtlCol="0">
            <a:spAutoFit/>
          </a:bodyPr>
          <a:lstStyle/>
          <a:p>
            <a:r>
              <a:rPr lang="es-419" dirty="0"/>
              <a:t>Error medio absoluto</a:t>
            </a:r>
          </a:p>
          <a:p>
            <a:r>
              <a:rPr lang="es-419" dirty="0"/>
              <a:t>Error cuadrático medio</a:t>
            </a:r>
            <a:endParaRPr lang="en-US" dirty="0"/>
          </a:p>
        </p:txBody>
      </p:sp>
    </p:spTree>
    <p:extLst>
      <p:ext uri="{BB962C8B-B14F-4D97-AF65-F5344CB8AC3E}">
        <p14:creationId xmlns:p14="http://schemas.microsoft.com/office/powerpoint/2010/main" val="895661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10609798" cy="743869"/>
          </a:xfrm>
        </p:spPr>
        <p:txBody>
          <a:bodyPr vert="horz" lIns="91440" tIns="45720" rIns="91440" bIns="45720" rtlCol="0" anchor="b">
            <a:noAutofit/>
          </a:bodyPr>
          <a:lstStyle/>
          <a:p>
            <a:r>
              <a:rPr lang="es-419" sz="4800" dirty="0">
                <a:solidFill>
                  <a:schemeClr val="tx1">
                    <a:lumMod val="85000"/>
                    <a:lumOff val="15000"/>
                  </a:schemeClr>
                </a:solidFill>
              </a:rPr>
              <a:t>APRENDIZAJE NO SUPERVISADO</a:t>
            </a:r>
            <a:endParaRPr lang="en-US" sz="4800" dirty="0">
              <a:solidFill>
                <a:schemeClr val="tx1">
                  <a:lumMod val="85000"/>
                  <a:lumOff val="15000"/>
                </a:schemeClr>
              </a:solidFill>
            </a:endParaRPr>
          </a:p>
        </p:txBody>
      </p:sp>
      <p:sp>
        <p:nvSpPr>
          <p:cNvPr id="24" name="Rectangle: Rounded Corners 23">
            <a:extLst>
              <a:ext uri="{FF2B5EF4-FFF2-40B4-BE49-F238E27FC236}">
                <a16:creationId xmlns:a16="http://schemas.microsoft.com/office/drawing/2014/main" id="{E3BC23A4-3728-4A28-BA16-12A6597DF05D}"/>
              </a:ext>
            </a:extLst>
          </p:cNvPr>
          <p:cNvSpPr/>
          <p:nvPr/>
        </p:nvSpPr>
        <p:spPr>
          <a:xfrm>
            <a:off x="4474427" y="1471962"/>
            <a:ext cx="3243146" cy="5910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sz="3200" dirty="0"/>
              <a:t>Clustering</a:t>
            </a:r>
            <a:endParaRPr lang="en-US" sz="3200" dirty="0"/>
          </a:p>
        </p:txBody>
      </p:sp>
      <p:sp>
        <p:nvSpPr>
          <p:cNvPr id="6" name="TextBox 5">
            <a:extLst>
              <a:ext uri="{FF2B5EF4-FFF2-40B4-BE49-F238E27FC236}">
                <a16:creationId xmlns:a16="http://schemas.microsoft.com/office/drawing/2014/main" id="{E63E2BF9-47D1-4EA4-88C3-913E31D8DD60}"/>
              </a:ext>
            </a:extLst>
          </p:cNvPr>
          <p:cNvSpPr txBox="1"/>
          <p:nvPr/>
        </p:nvSpPr>
        <p:spPr>
          <a:xfrm>
            <a:off x="3747738" y="2589085"/>
            <a:ext cx="4772722"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K-means</a:t>
            </a:r>
          </a:p>
          <a:p>
            <a:pPr marL="285750" indent="-285750">
              <a:buFont typeface="Arial" panose="020B0604020202020204" pitchFamily="34" charset="0"/>
              <a:buChar char="•"/>
            </a:pPr>
            <a:r>
              <a:rPr lang="en-US" sz="2800" dirty="0"/>
              <a:t>K-modes</a:t>
            </a:r>
          </a:p>
          <a:p>
            <a:pPr marL="285750" indent="-285750">
              <a:buFont typeface="Arial" panose="020B0604020202020204" pitchFamily="34" charset="0"/>
              <a:buChar char="•"/>
            </a:pPr>
            <a:r>
              <a:rPr lang="en-US" sz="2800" dirty="0"/>
              <a:t>Principal Component Analysis</a:t>
            </a:r>
          </a:p>
          <a:p>
            <a:pPr marL="285750" indent="-285750">
              <a:buFont typeface="Arial" panose="020B0604020202020204" pitchFamily="34" charset="0"/>
              <a:buChar char="•"/>
            </a:pPr>
            <a:r>
              <a:rPr lang="en-US" sz="2800" dirty="0"/>
              <a:t>Redes neuronales</a:t>
            </a:r>
          </a:p>
          <a:p>
            <a:pPr marL="285750" indent="-285750">
              <a:buFont typeface="Arial" panose="020B0604020202020204" pitchFamily="34" charset="0"/>
              <a:buChar char="•"/>
            </a:pPr>
            <a:r>
              <a:rPr lang="en-US" sz="2800" dirty="0"/>
              <a:t>CLARA</a:t>
            </a:r>
          </a:p>
          <a:p>
            <a:pPr marL="285750" indent="-285750">
              <a:buFont typeface="Arial" panose="020B0604020202020204" pitchFamily="34" charset="0"/>
              <a:buChar char="•"/>
            </a:pPr>
            <a:r>
              <a:rPr lang="en-US" sz="2800" dirty="0"/>
              <a:t>PAM</a:t>
            </a:r>
          </a:p>
        </p:txBody>
      </p:sp>
    </p:spTree>
    <p:extLst>
      <p:ext uri="{BB962C8B-B14F-4D97-AF65-F5344CB8AC3E}">
        <p14:creationId xmlns:p14="http://schemas.microsoft.com/office/powerpoint/2010/main" val="150869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8506326" cy="743869"/>
          </a:xfrm>
        </p:spPr>
        <p:txBody>
          <a:bodyPr vert="horz" lIns="91440" tIns="45720" rIns="91440" bIns="45720" rtlCol="0" anchor="b">
            <a:noAutofit/>
          </a:bodyPr>
          <a:lstStyle/>
          <a:p>
            <a:r>
              <a:rPr lang="es-419" sz="4800" dirty="0">
                <a:solidFill>
                  <a:schemeClr val="tx1">
                    <a:lumMod val="85000"/>
                    <a:lumOff val="15000"/>
                  </a:schemeClr>
                </a:solidFill>
              </a:rPr>
              <a:t>VALIDACIÓN DEL MODELO</a:t>
            </a:r>
            <a:endParaRPr lang="en-US" sz="4800" dirty="0">
              <a:solidFill>
                <a:schemeClr val="tx1">
                  <a:lumMod val="85000"/>
                  <a:lumOff val="15000"/>
                </a:schemeClr>
              </a:solidFill>
            </a:endParaRPr>
          </a:p>
        </p:txBody>
      </p:sp>
      <p:pic>
        <p:nvPicPr>
          <p:cNvPr id="9" name="Picture 2" descr="Clustering Validation Statistics: 4 Vital Things Everyone Should ...">
            <a:extLst>
              <a:ext uri="{FF2B5EF4-FFF2-40B4-BE49-F238E27FC236}">
                <a16:creationId xmlns:a16="http://schemas.microsoft.com/office/drawing/2014/main" id="{594159E9-81A3-4A7E-81C8-4DD36AD5F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960" y="1699895"/>
            <a:ext cx="4876800" cy="4514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Means Clustering: Optimizing Cost Function Mathematically | by ...">
            <a:extLst>
              <a:ext uri="{FF2B5EF4-FFF2-40B4-BE49-F238E27FC236}">
                <a16:creationId xmlns:a16="http://schemas.microsoft.com/office/drawing/2014/main" id="{9BC526AE-AB4C-4EEF-AB02-323AF1F82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061845"/>
            <a:ext cx="5010150" cy="37909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D8BF9CD3-8F92-4C12-900B-911FBD415BAC}"/>
              </a:ext>
            </a:extLst>
          </p:cNvPr>
          <p:cNvSpPr/>
          <p:nvPr/>
        </p:nvSpPr>
        <p:spPr>
          <a:xfrm>
            <a:off x="1828364" y="1263571"/>
            <a:ext cx="2794000" cy="447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chemeClr val="bg1"/>
                </a:solidFill>
              </a:rPr>
              <a:t>Coeficiente de silueta</a:t>
            </a:r>
            <a:endParaRPr lang="en-US" b="1" dirty="0">
              <a:solidFill>
                <a:schemeClr val="bg1"/>
              </a:solidFill>
            </a:endParaRPr>
          </a:p>
        </p:txBody>
      </p:sp>
      <p:sp>
        <p:nvSpPr>
          <p:cNvPr id="12" name="Rectangle: Rounded Corners 11">
            <a:extLst>
              <a:ext uri="{FF2B5EF4-FFF2-40B4-BE49-F238E27FC236}">
                <a16:creationId xmlns:a16="http://schemas.microsoft.com/office/drawing/2014/main" id="{A6F4E152-BB71-4B1F-8780-3ABA0CF9C11B}"/>
              </a:ext>
            </a:extLst>
          </p:cNvPr>
          <p:cNvSpPr/>
          <p:nvPr/>
        </p:nvSpPr>
        <p:spPr>
          <a:xfrm>
            <a:off x="7070924" y="1252855"/>
            <a:ext cx="2794000" cy="447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solidFill>
                  <a:schemeClr val="bg1"/>
                </a:solidFill>
              </a:rPr>
              <a:t>Método gráfico</a:t>
            </a:r>
            <a:endParaRPr lang="en-US" b="1" dirty="0">
              <a:solidFill>
                <a:schemeClr val="bg1"/>
              </a:solidFill>
            </a:endParaRPr>
          </a:p>
        </p:txBody>
      </p:sp>
    </p:spTree>
    <p:extLst>
      <p:ext uri="{BB962C8B-B14F-4D97-AF65-F5344CB8AC3E}">
        <p14:creationId xmlns:p14="http://schemas.microsoft.com/office/powerpoint/2010/main" val="3920907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10618552" cy="743869"/>
          </a:xfrm>
        </p:spPr>
        <p:txBody>
          <a:bodyPr vert="horz" lIns="91440" tIns="45720" rIns="91440" bIns="45720" rtlCol="0" anchor="b">
            <a:noAutofit/>
          </a:bodyPr>
          <a:lstStyle/>
          <a:p>
            <a:r>
              <a:rPr lang="es-419" sz="4800" dirty="0">
                <a:solidFill>
                  <a:schemeClr val="tx1">
                    <a:lumMod val="85000"/>
                    <a:lumOff val="15000"/>
                  </a:schemeClr>
                </a:solidFill>
              </a:rPr>
              <a:t>VALIDACIÓN CRUZADA</a:t>
            </a:r>
            <a:endParaRPr lang="en-US" sz="4800" dirty="0">
              <a:solidFill>
                <a:schemeClr val="tx1">
                  <a:lumMod val="85000"/>
                  <a:lumOff val="15000"/>
                </a:schemeClr>
              </a:solidFill>
            </a:endParaRPr>
          </a:p>
        </p:txBody>
      </p:sp>
      <p:pic>
        <p:nvPicPr>
          <p:cNvPr id="9" name="Picture 2" descr="Building reliable machine learning models with cross-validation">
            <a:extLst>
              <a:ext uri="{FF2B5EF4-FFF2-40B4-BE49-F238E27FC236}">
                <a16:creationId xmlns:a16="http://schemas.microsoft.com/office/drawing/2014/main" id="{B1CA953D-EBC6-4E78-A7C4-A3A9B51CD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64" y="1088420"/>
            <a:ext cx="4981575"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619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8506326" cy="743869"/>
          </a:xfrm>
        </p:spPr>
        <p:txBody>
          <a:bodyPr vert="horz" lIns="91440" tIns="45720" rIns="91440" bIns="45720" rtlCol="0" anchor="b">
            <a:noAutofit/>
          </a:bodyPr>
          <a:lstStyle/>
          <a:p>
            <a:r>
              <a:rPr lang="es-419" sz="4800" dirty="0">
                <a:solidFill>
                  <a:schemeClr val="tx1">
                    <a:lumMod val="85000"/>
                    <a:lumOff val="15000"/>
                  </a:schemeClr>
                </a:solidFill>
              </a:rPr>
              <a:t>METODOLOGÍA CRISP-DM</a:t>
            </a:r>
            <a:endParaRPr lang="en-US" sz="4800" dirty="0">
              <a:solidFill>
                <a:schemeClr val="tx1">
                  <a:lumMod val="85000"/>
                  <a:lumOff val="15000"/>
                </a:schemeClr>
              </a:solidFill>
            </a:endParaRPr>
          </a:p>
        </p:txBody>
      </p:sp>
      <p:pic>
        <p:nvPicPr>
          <p:cNvPr id="2050" name="Picture 2" descr="The CRISP DM data mining methodology - Smart Vision Middle East">
            <a:extLst>
              <a:ext uri="{FF2B5EF4-FFF2-40B4-BE49-F238E27FC236}">
                <a16:creationId xmlns:a16="http://schemas.microsoft.com/office/drawing/2014/main" id="{3F471E51-C852-466E-94E7-97259F486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059" y="926432"/>
            <a:ext cx="5455503" cy="54795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15A4E5-D009-4E46-BB81-CCDB5493466D}"/>
              </a:ext>
            </a:extLst>
          </p:cNvPr>
          <p:cNvSpPr txBox="1"/>
          <p:nvPr/>
        </p:nvSpPr>
        <p:spPr>
          <a:xfrm>
            <a:off x="490654" y="1193181"/>
            <a:ext cx="4527395" cy="954107"/>
          </a:xfrm>
          <a:prstGeom prst="rect">
            <a:avLst/>
          </a:prstGeom>
          <a:noFill/>
        </p:spPr>
        <p:txBody>
          <a:bodyPr wrap="square" rtlCol="0">
            <a:spAutoFit/>
          </a:bodyPr>
          <a:lstStyle/>
          <a:p>
            <a:r>
              <a:rPr lang="en-US" sz="2800" dirty="0"/>
              <a:t>Cross Industry Standard Process for Data Mining</a:t>
            </a:r>
          </a:p>
        </p:txBody>
      </p:sp>
      <p:sp>
        <p:nvSpPr>
          <p:cNvPr id="4" name="TextBox 3">
            <a:extLst>
              <a:ext uri="{FF2B5EF4-FFF2-40B4-BE49-F238E27FC236}">
                <a16:creationId xmlns:a16="http://schemas.microsoft.com/office/drawing/2014/main" id="{108769C5-4D32-47E1-AF53-5A465B9F0B81}"/>
              </a:ext>
            </a:extLst>
          </p:cNvPr>
          <p:cNvSpPr txBox="1"/>
          <p:nvPr/>
        </p:nvSpPr>
        <p:spPr>
          <a:xfrm>
            <a:off x="579863" y="2341756"/>
            <a:ext cx="4783874" cy="2677656"/>
          </a:xfrm>
          <a:prstGeom prst="rect">
            <a:avLst/>
          </a:prstGeom>
          <a:noFill/>
        </p:spPr>
        <p:txBody>
          <a:bodyPr wrap="square" rtlCol="0">
            <a:spAutoFit/>
          </a:bodyPr>
          <a:lstStyle/>
          <a:p>
            <a:r>
              <a:rPr lang="es-419" sz="2400" b="1" dirty="0"/>
              <a:t>Proceso</a:t>
            </a:r>
            <a:r>
              <a:rPr lang="es-419" sz="2400" dirty="0"/>
              <a:t>:</a:t>
            </a:r>
          </a:p>
          <a:p>
            <a:pPr marL="342900" indent="-342900">
              <a:buAutoNum type="arabicPeriod"/>
            </a:pPr>
            <a:r>
              <a:rPr lang="es-419" sz="2400" dirty="0"/>
              <a:t>Entendimiento de negocio</a:t>
            </a:r>
          </a:p>
          <a:p>
            <a:pPr marL="342900" indent="-342900">
              <a:buAutoNum type="arabicPeriod"/>
            </a:pPr>
            <a:r>
              <a:rPr lang="es-419" sz="2400" dirty="0"/>
              <a:t>Entendimiento de la data</a:t>
            </a:r>
          </a:p>
          <a:p>
            <a:pPr marL="342900" indent="-342900">
              <a:buAutoNum type="arabicPeriod"/>
            </a:pPr>
            <a:r>
              <a:rPr lang="es-419" sz="2400" dirty="0"/>
              <a:t>Preparación de la data</a:t>
            </a:r>
          </a:p>
          <a:p>
            <a:pPr marL="342900" indent="-342900">
              <a:buAutoNum type="arabicPeriod"/>
            </a:pPr>
            <a:r>
              <a:rPr lang="es-419" sz="2400" dirty="0"/>
              <a:t>Modelamiento</a:t>
            </a:r>
          </a:p>
          <a:p>
            <a:pPr marL="342900" indent="-342900">
              <a:buAutoNum type="arabicPeriod"/>
            </a:pPr>
            <a:r>
              <a:rPr lang="es-419" sz="2400" dirty="0"/>
              <a:t>Evaluación</a:t>
            </a:r>
          </a:p>
          <a:p>
            <a:pPr marL="342900" indent="-342900">
              <a:buAutoNum type="arabicPeriod"/>
            </a:pPr>
            <a:r>
              <a:rPr lang="es-419" sz="2400" dirty="0"/>
              <a:t>Despliegue</a:t>
            </a:r>
            <a:endParaRPr lang="en-US" sz="2400" dirty="0"/>
          </a:p>
        </p:txBody>
      </p:sp>
    </p:spTree>
    <p:extLst>
      <p:ext uri="{BB962C8B-B14F-4D97-AF65-F5344CB8AC3E}">
        <p14:creationId xmlns:p14="http://schemas.microsoft.com/office/powerpoint/2010/main" val="2570858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MACHINE LEARNING vs. ANALYTICS</a:t>
            </a:r>
            <a:endParaRPr lang="en-US" sz="4800" dirty="0">
              <a:solidFill>
                <a:schemeClr val="tx1">
                  <a:lumMod val="85000"/>
                  <a:lumOff val="15000"/>
                </a:schemeClr>
              </a:solidFill>
            </a:endParaRPr>
          </a:p>
        </p:txBody>
      </p:sp>
      <p:pic>
        <p:nvPicPr>
          <p:cNvPr id="3074" name="Picture 2" descr="9 Web Analytics Metrics You Need to Know">
            <a:extLst>
              <a:ext uri="{FF2B5EF4-FFF2-40B4-BE49-F238E27FC236}">
                <a16:creationId xmlns:a16="http://schemas.microsoft.com/office/drawing/2014/main" id="{072E92AA-FAB5-40EA-BB7F-272EBC460F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15" t="13915" r="17833" b="13208"/>
          <a:stretch/>
        </p:blipFill>
        <p:spPr bwMode="auto">
          <a:xfrm>
            <a:off x="4390333" y="2180063"/>
            <a:ext cx="3411334" cy="2497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EEB808-DDF6-42FB-BFD5-8C93119E6EA3}"/>
              </a:ext>
            </a:extLst>
          </p:cNvPr>
          <p:cNvSpPr txBox="1"/>
          <p:nvPr/>
        </p:nvSpPr>
        <p:spPr>
          <a:xfrm>
            <a:off x="825190" y="1501844"/>
            <a:ext cx="2888166" cy="523220"/>
          </a:xfrm>
          <a:prstGeom prst="rect">
            <a:avLst/>
          </a:prstGeom>
          <a:noFill/>
        </p:spPr>
        <p:txBody>
          <a:bodyPr wrap="square" rtlCol="0">
            <a:spAutoFit/>
          </a:bodyPr>
          <a:lstStyle/>
          <a:p>
            <a:pPr algn="ctr"/>
            <a:r>
              <a:rPr lang="es-419" sz="2800" b="1" dirty="0"/>
              <a:t>ANALYTICS</a:t>
            </a:r>
            <a:endParaRPr lang="en-US" sz="2800" b="1" dirty="0"/>
          </a:p>
        </p:txBody>
      </p:sp>
      <p:sp>
        <p:nvSpPr>
          <p:cNvPr id="21" name="TextBox 20">
            <a:extLst>
              <a:ext uri="{FF2B5EF4-FFF2-40B4-BE49-F238E27FC236}">
                <a16:creationId xmlns:a16="http://schemas.microsoft.com/office/drawing/2014/main" id="{F70452F7-D657-491B-A20E-FFD371DFF4D4}"/>
              </a:ext>
            </a:extLst>
          </p:cNvPr>
          <p:cNvSpPr txBox="1"/>
          <p:nvPr/>
        </p:nvSpPr>
        <p:spPr>
          <a:xfrm>
            <a:off x="8080917" y="1501844"/>
            <a:ext cx="3285893" cy="523220"/>
          </a:xfrm>
          <a:prstGeom prst="rect">
            <a:avLst/>
          </a:prstGeom>
          <a:noFill/>
        </p:spPr>
        <p:txBody>
          <a:bodyPr wrap="square" rtlCol="0">
            <a:spAutoFit/>
          </a:bodyPr>
          <a:lstStyle/>
          <a:p>
            <a:pPr algn="ctr"/>
            <a:r>
              <a:rPr lang="es-419" sz="2800" b="1" dirty="0"/>
              <a:t>MACHINE LEARNING</a:t>
            </a:r>
            <a:endParaRPr lang="en-US" sz="2800" b="1" dirty="0"/>
          </a:p>
        </p:txBody>
      </p:sp>
      <p:sp>
        <p:nvSpPr>
          <p:cNvPr id="5" name="TextBox 4">
            <a:extLst>
              <a:ext uri="{FF2B5EF4-FFF2-40B4-BE49-F238E27FC236}">
                <a16:creationId xmlns:a16="http://schemas.microsoft.com/office/drawing/2014/main" id="{DA1529B2-34E0-4A11-8BBE-6E3AA83AEBCD}"/>
              </a:ext>
            </a:extLst>
          </p:cNvPr>
          <p:cNvSpPr txBox="1"/>
          <p:nvPr/>
        </p:nvSpPr>
        <p:spPr>
          <a:xfrm>
            <a:off x="490654" y="2464420"/>
            <a:ext cx="3691053" cy="2308324"/>
          </a:xfrm>
          <a:prstGeom prst="rect">
            <a:avLst/>
          </a:prstGeom>
          <a:noFill/>
        </p:spPr>
        <p:txBody>
          <a:bodyPr wrap="square" rtlCol="0">
            <a:spAutoFit/>
          </a:bodyPr>
          <a:lstStyle/>
          <a:p>
            <a:pPr marL="285750" indent="-285750">
              <a:buFont typeface="Arial" panose="020B0604020202020204" pitchFamily="34" charset="0"/>
              <a:buChar char="•"/>
            </a:pPr>
            <a:r>
              <a:rPr lang="es-419" sz="2400" dirty="0"/>
              <a:t>Análisis exploratorio y estadístico</a:t>
            </a:r>
          </a:p>
          <a:p>
            <a:pPr marL="285750" indent="-285750">
              <a:buFont typeface="Arial" panose="020B0604020202020204" pitchFamily="34" charset="0"/>
              <a:buChar char="•"/>
            </a:pPr>
            <a:r>
              <a:rPr lang="es-419" sz="2400" dirty="0"/>
              <a:t>Manipulación de datos</a:t>
            </a:r>
          </a:p>
          <a:p>
            <a:pPr marL="285750" indent="-285750">
              <a:buFont typeface="Arial" panose="020B0604020202020204" pitchFamily="34" charset="0"/>
              <a:buChar char="•"/>
            </a:pPr>
            <a:r>
              <a:rPr lang="es-419" sz="2400" dirty="0"/>
              <a:t>Visualización de datos</a:t>
            </a:r>
          </a:p>
          <a:p>
            <a:pPr marL="285750" indent="-285750">
              <a:buFont typeface="Arial" panose="020B0604020202020204" pitchFamily="34" charset="0"/>
              <a:buChar char="•"/>
            </a:pPr>
            <a:r>
              <a:rPr lang="es-419" sz="2400" dirty="0"/>
              <a:t>Generación de insights</a:t>
            </a:r>
          </a:p>
          <a:p>
            <a:pPr marL="285750" indent="-285750">
              <a:buFont typeface="Arial" panose="020B0604020202020204" pitchFamily="34" charset="0"/>
              <a:buChar char="•"/>
            </a:pPr>
            <a:r>
              <a:rPr lang="es-419" sz="2400" dirty="0"/>
              <a:t>Activación de negocio</a:t>
            </a:r>
            <a:endParaRPr lang="en-US" sz="2400" dirty="0"/>
          </a:p>
        </p:txBody>
      </p:sp>
      <p:sp>
        <p:nvSpPr>
          <p:cNvPr id="23" name="TextBox 22">
            <a:extLst>
              <a:ext uri="{FF2B5EF4-FFF2-40B4-BE49-F238E27FC236}">
                <a16:creationId xmlns:a16="http://schemas.microsoft.com/office/drawing/2014/main" id="{F4B0F23C-9130-4B49-A088-536CA02F3C49}"/>
              </a:ext>
            </a:extLst>
          </p:cNvPr>
          <p:cNvSpPr txBox="1"/>
          <p:nvPr/>
        </p:nvSpPr>
        <p:spPr>
          <a:xfrm>
            <a:off x="8080917" y="2464420"/>
            <a:ext cx="3691053" cy="2308324"/>
          </a:xfrm>
          <a:prstGeom prst="rect">
            <a:avLst/>
          </a:prstGeom>
          <a:noFill/>
        </p:spPr>
        <p:txBody>
          <a:bodyPr wrap="square" rtlCol="0">
            <a:spAutoFit/>
          </a:bodyPr>
          <a:lstStyle/>
          <a:p>
            <a:pPr marL="285750" indent="-285750">
              <a:buFont typeface="Arial" panose="020B0604020202020204" pitchFamily="34" charset="0"/>
              <a:buChar char="•"/>
            </a:pPr>
            <a:r>
              <a:rPr lang="es-419" sz="2400" dirty="0"/>
              <a:t>Aplicación de algoritmos</a:t>
            </a:r>
          </a:p>
          <a:p>
            <a:pPr marL="285750" indent="-285750">
              <a:buFont typeface="Arial" panose="020B0604020202020204" pitchFamily="34" charset="0"/>
              <a:buChar char="•"/>
            </a:pPr>
            <a:r>
              <a:rPr lang="es-419" sz="2400" dirty="0"/>
              <a:t>Estadística inferencial</a:t>
            </a:r>
          </a:p>
          <a:p>
            <a:pPr marL="285750" indent="-285750">
              <a:buFont typeface="Arial" panose="020B0604020202020204" pitchFamily="34" charset="0"/>
              <a:buChar char="•"/>
            </a:pPr>
            <a:r>
              <a:rPr lang="es-419" sz="2400" dirty="0"/>
              <a:t>Acceso masivo a datos</a:t>
            </a:r>
          </a:p>
          <a:p>
            <a:pPr marL="285750" indent="-285750">
              <a:buFont typeface="Arial" panose="020B0604020202020204" pitchFamily="34" charset="0"/>
              <a:buChar char="•"/>
            </a:pPr>
            <a:r>
              <a:rPr lang="es-419" sz="2400" dirty="0"/>
              <a:t>Automatización de modelos para activación</a:t>
            </a:r>
          </a:p>
          <a:p>
            <a:pPr marL="285750" indent="-285750">
              <a:buFont typeface="Arial" panose="020B0604020202020204" pitchFamily="34" charset="0"/>
              <a:buChar char="•"/>
            </a:pPr>
            <a:r>
              <a:rPr lang="es-419" sz="2400" dirty="0"/>
              <a:t>Generación de insights</a:t>
            </a:r>
            <a:endParaRPr lang="en-US" sz="2400" dirty="0"/>
          </a:p>
        </p:txBody>
      </p:sp>
    </p:spTree>
    <p:extLst>
      <p:ext uri="{BB962C8B-B14F-4D97-AF65-F5344CB8AC3E}">
        <p14:creationId xmlns:p14="http://schemas.microsoft.com/office/powerpoint/2010/main" val="314938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MACHINE LEARNING EN PYTHON</a:t>
            </a:r>
            <a:endParaRPr lang="en-US" sz="4800" dirty="0">
              <a:solidFill>
                <a:schemeClr val="tx1">
                  <a:lumMod val="85000"/>
                  <a:lumOff val="15000"/>
                </a:schemeClr>
              </a:solidFill>
            </a:endParaRPr>
          </a:p>
        </p:txBody>
      </p:sp>
      <p:pic>
        <p:nvPicPr>
          <p:cNvPr id="4098" name="Picture 2" descr="Best Python Libraries for Machine Learning and Deep Learning | by Claire D.  Costa | Towards Data Science">
            <a:extLst>
              <a:ext uri="{FF2B5EF4-FFF2-40B4-BE49-F238E27FC236}">
                <a16:creationId xmlns:a16="http://schemas.microsoft.com/office/drawing/2014/main" id="{B84B95E5-56FD-4411-87D4-A05699A3F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3104" y="836341"/>
            <a:ext cx="8634566" cy="540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533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Machine Learning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ESCUELA FULLSTACK</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DBA1CAC6-6A93-435D-A653-17FB473E3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8823" y="4455621"/>
            <a:ext cx="895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290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TIDY DATA</a:t>
            </a:r>
            <a:endParaRPr lang="en-US" sz="4800" dirty="0">
              <a:solidFill>
                <a:schemeClr val="tx1">
                  <a:lumMod val="85000"/>
                  <a:lumOff val="15000"/>
                </a:schemeClr>
              </a:solidFill>
            </a:endParaRPr>
          </a:p>
        </p:txBody>
      </p:sp>
      <p:pic>
        <p:nvPicPr>
          <p:cNvPr id="5122" name="Picture 2" descr="Tidy data | Computing for the Social Sciences">
            <a:extLst>
              <a:ext uri="{FF2B5EF4-FFF2-40B4-BE49-F238E27FC236}">
                <a16:creationId xmlns:a16="http://schemas.microsoft.com/office/drawing/2014/main" id="{01A97144-A37B-4039-BABF-7D18F4115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4000"/>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530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TIDY DATA</a:t>
            </a:r>
            <a:endParaRPr lang="en-US" sz="4800" dirty="0">
              <a:solidFill>
                <a:schemeClr val="tx1">
                  <a:lumMod val="85000"/>
                  <a:lumOff val="15000"/>
                </a:schemeClr>
              </a:solidFill>
            </a:endParaRPr>
          </a:p>
        </p:txBody>
      </p:sp>
      <p:pic>
        <p:nvPicPr>
          <p:cNvPr id="3" name="Picture 2">
            <a:extLst>
              <a:ext uri="{FF2B5EF4-FFF2-40B4-BE49-F238E27FC236}">
                <a16:creationId xmlns:a16="http://schemas.microsoft.com/office/drawing/2014/main" id="{3B527835-27EE-4327-9729-7748C88310C6}"/>
              </a:ext>
            </a:extLst>
          </p:cNvPr>
          <p:cNvPicPr>
            <a:picLocks noChangeAspect="1"/>
          </p:cNvPicPr>
          <p:nvPr/>
        </p:nvPicPr>
        <p:blipFill>
          <a:blip r:embed="rId4"/>
          <a:stretch>
            <a:fillRect/>
          </a:stretch>
        </p:blipFill>
        <p:spPr>
          <a:xfrm>
            <a:off x="475901" y="1639293"/>
            <a:ext cx="6092431" cy="3077620"/>
          </a:xfrm>
          <a:prstGeom prst="rect">
            <a:avLst/>
          </a:prstGeom>
        </p:spPr>
      </p:pic>
      <p:graphicFrame>
        <p:nvGraphicFramePr>
          <p:cNvPr id="4" name="Table 4">
            <a:extLst>
              <a:ext uri="{FF2B5EF4-FFF2-40B4-BE49-F238E27FC236}">
                <a16:creationId xmlns:a16="http://schemas.microsoft.com/office/drawing/2014/main" id="{8285BAE9-035C-4CA3-BC3A-FA13BC8B71C7}"/>
              </a:ext>
            </a:extLst>
          </p:cNvPr>
          <p:cNvGraphicFramePr>
            <a:graphicFrameLocks noGrp="1"/>
          </p:cNvGraphicFramePr>
          <p:nvPr>
            <p:extLst>
              <p:ext uri="{D42A27DB-BD31-4B8C-83A1-F6EECF244321}">
                <p14:modId xmlns:p14="http://schemas.microsoft.com/office/powerpoint/2010/main" val="487093301"/>
              </p:ext>
            </p:extLst>
          </p:nvPr>
        </p:nvGraphicFramePr>
        <p:xfrm>
          <a:off x="7627434" y="2375148"/>
          <a:ext cx="4204008" cy="1940436"/>
        </p:xfrm>
        <a:graphic>
          <a:graphicData uri="http://schemas.openxmlformats.org/drawingml/2006/table">
            <a:tbl>
              <a:tblPr firstRow="1" bandRow="1">
                <a:tableStyleId>{5C22544A-7EE6-4342-B048-85BDC9FD1C3A}</a:tableStyleId>
              </a:tblPr>
              <a:tblGrid>
                <a:gridCol w="1401336">
                  <a:extLst>
                    <a:ext uri="{9D8B030D-6E8A-4147-A177-3AD203B41FA5}">
                      <a16:colId xmlns:a16="http://schemas.microsoft.com/office/drawing/2014/main" val="2392904959"/>
                    </a:ext>
                  </a:extLst>
                </a:gridCol>
                <a:gridCol w="1401336">
                  <a:extLst>
                    <a:ext uri="{9D8B030D-6E8A-4147-A177-3AD203B41FA5}">
                      <a16:colId xmlns:a16="http://schemas.microsoft.com/office/drawing/2014/main" val="47829150"/>
                    </a:ext>
                  </a:extLst>
                </a:gridCol>
                <a:gridCol w="1401336">
                  <a:extLst>
                    <a:ext uri="{9D8B030D-6E8A-4147-A177-3AD203B41FA5}">
                      <a16:colId xmlns:a16="http://schemas.microsoft.com/office/drawing/2014/main" val="3842990525"/>
                    </a:ext>
                  </a:extLst>
                </a:gridCol>
              </a:tblGrid>
              <a:tr h="485109">
                <a:tc>
                  <a:txBody>
                    <a:bodyPr/>
                    <a:lstStyle/>
                    <a:p>
                      <a:pPr algn="ctr"/>
                      <a:r>
                        <a:rPr lang="es-419" dirty="0"/>
                        <a:t>TIENDA</a:t>
                      </a:r>
                      <a:endParaRPr lang="en-US" dirty="0"/>
                    </a:p>
                  </a:txBody>
                  <a:tcPr/>
                </a:tc>
                <a:tc>
                  <a:txBody>
                    <a:bodyPr/>
                    <a:lstStyle/>
                    <a:p>
                      <a:pPr algn="ctr"/>
                      <a:r>
                        <a:rPr lang="es-419" dirty="0"/>
                        <a:t>MES</a:t>
                      </a:r>
                      <a:endParaRPr lang="en-US" dirty="0"/>
                    </a:p>
                  </a:txBody>
                  <a:tcPr/>
                </a:tc>
                <a:tc>
                  <a:txBody>
                    <a:bodyPr/>
                    <a:lstStyle/>
                    <a:p>
                      <a:pPr algn="ctr"/>
                      <a:r>
                        <a:rPr lang="es-419" dirty="0"/>
                        <a:t>VENTAS</a:t>
                      </a:r>
                      <a:endParaRPr lang="en-US" dirty="0"/>
                    </a:p>
                  </a:txBody>
                  <a:tcPr/>
                </a:tc>
                <a:extLst>
                  <a:ext uri="{0D108BD9-81ED-4DB2-BD59-A6C34878D82A}">
                    <a16:rowId xmlns:a16="http://schemas.microsoft.com/office/drawing/2014/main" val="1336453201"/>
                  </a:ext>
                </a:extLst>
              </a:tr>
              <a:tr h="485109">
                <a:tc>
                  <a:txBody>
                    <a:bodyPr/>
                    <a:lstStyle/>
                    <a:p>
                      <a:r>
                        <a:rPr lang="es-419" dirty="0"/>
                        <a:t>TIENDA 1</a:t>
                      </a:r>
                      <a:endParaRPr lang="en-US" dirty="0"/>
                    </a:p>
                  </a:txBody>
                  <a:tcPr/>
                </a:tc>
                <a:tc>
                  <a:txBody>
                    <a:bodyPr/>
                    <a:lstStyle/>
                    <a:p>
                      <a:r>
                        <a:rPr lang="es-419" dirty="0"/>
                        <a:t>ENERO</a:t>
                      </a:r>
                      <a:endParaRPr lang="en-US" dirty="0"/>
                    </a:p>
                  </a:txBody>
                  <a:tcPr/>
                </a:tc>
                <a:tc>
                  <a:txBody>
                    <a:bodyPr/>
                    <a:lstStyle/>
                    <a:p>
                      <a:r>
                        <a:rPr lang="es-419" dirty="0"/>
                        <a:t>226</a:t>
                      </a:r>
                      <a:endParaRPr lang="en-US" dirty="0"/>
                    </a:p>
                  </a:txBody>
                  <a:tcPr/>
                </a:tc>
                <a:extLst>
                  <a:ext uri="{0D108BD9-81ED-4DB2-BD59-A6C34878D82A}">
                    <a16:rowId xmlns:a16="http://schemas.microsoft.com/office/drawing/2014/main" val="577406509"/>
                  </a:ext>
                </a:extLst>
              </a:tr>
              <a:tr h="485109">
                <a:tc>
                  <a:txBody>
                    <a:bodyPr/>
                    <a:lstStyle/>
                    <a:p>
                      <a:r>
                        <a:rPr lang="es-419" dirty="0"/>
                        <a:t>TIENDA 2</a:t>
                      </a:r>
                      <a:endParaRPr lang="en-US" dirty="0"/>
                    </a:p>
                  </a:txBody>
                  <a:tcPr/>
                </a:tc>
                <a:tc>
                  <a:txBody>
                    <a:bodyPr/>
                    <a:lstStyle/>
                    <a:p>
                      <a:r>
                        <a:rPr lang="es-419" dirty="0"/>
                        <a:t>ENERO</a:t>
                      </a:r>
                      <a:endParaRPr lang="en-US" dirty="0"/>
                    </a:p>
                  </a:txBody>
                  <a:tcPr/>
                </a:tc>
                <a:tc>
                  <a:txBody>
                    <a:bodyPr/>
                    <a:lstStyle/>
                    <a:p>
                      <a:r>
                        <a:rPr lang="es-419" dirty="0"/>
                        <a:t>265</a:t>
                      </a:r>
                      <a:endParaRPr lang="en-US" dirty="0"/>
                    </a:p>
                  </a:txBody>
                  <a:tcPr/>
                </a:tc>
                <a:extLst>
                  <a:ext uri="{0D108BD9-81ED-4DB2-BD59-A6C34878D82A}">
                    <a16:rowId xmlns:a16="http://schemas.microsoft.com/office/drawing/2014/main" val="137906328"/>
                  </a:ext>
                </a:extLst>
              </a:tr>
              <a:tr h="485109">
                <a:tc>
                  <a:txBody>
                    <a:bodyPr/>
                    <a:lstStyle/>
                    <a:p>
                      <a:r>
                        <a:rPr lang="es-419" dirty="0"/>
                        <a:t>TIENDA 3</a:t>
                      </a:r>
                      <a:endParaRPr lang="en-US" dirty="0"/>
                    </a:p>
                  </a:txBody>
                  <a:tcPr/>
                </a:tc>
                <a:tc>
                  <a:txBody>
                    <a:bodyPr/>
                    <a:lstStyle/>
                    <a:p>
                      <a:r>
                        <a:rPr lang="es-419" dirty="0"/>
                        <a:t>ENERO</a:t>
                      </a:r>
                      <a:endParaRPr lang="en-US" dirty="0"/>
                    </a:p>
                  </a:txBody>
                  <a:tcPr/>
                </a:tc>
                <a:tc>
                  <a:txBody>
                    <a:bodyPr/>
                    <a:lstStyle/>
                    <a:p>
                      <a:r>
                        <a:rPr lang="es-419" dirty="0"/>
                        <a:t>300</a:t>
                      </a:r>
                      <a:endParaRPr lang="en-US" dirty="0"/>
                    </a:p>
                  </a:txBody>
                  <a:tcPr/>
                </a:tc>
                <a:extLst>
                  <a:ext uri="{0D108BD9-81ED-4DB2-BD59-A6C34878D82A}">
                    <a16:rowId xmlns:a16="http://schemas.microsoft.com/office/drawing/2014/main" val="3617998108"/>
                  </a:ext>
                </a:extLst>
              </a:tr>
            </a:tbl>
          </a:graphicData>
        </a:graphic>
      </p:graphicFrame>
      <p:sp>
        <p:nvSpPr>
          <p:cNvPr id="6" name="Arrow: Right 5">
            <a:extLst>
              <a:ext uri="{FF2B5EF4-FFF2-40B4-BE49-F238E27FC236}">
                <a16:creationId xmlns:a16="http://schemas.microsoft.com/office/drawing/2014/main" id="{6ADC9130-1BC9-4573-989C-BA5E5ABBDFD7}"/>
              </a:ext>
            </a:extLst>
          </p:cNvPr>
          <p:cNvSpPr/>
          <p:nvPr/>
        </p:nvSpPr>
        <p:spPr>
          <a:xfrm>
            <a:off x="6858000" y="2999742"/>
            <a:ext cx="434898" cy="568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28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Machine Learning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ESCUELA FULLSTACK</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1161"/>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DBA1CAC6-6A93-435D-A653-17FB473E3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8823" y="4455621"/>
            <a:ext cx="895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14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VARIABLE TARGET Y PREDICTORES</a:t>
            </a:r>
            <a:endParaRPr lang="en-US" sz="4800" dirty="0">
              <a:solidFill>
                <a:schemeClr val="tx1">
                  <a:lumMod val="85000"/>
                  <a:lumOff val="15000"/>
                </a:schemeClr>
              </a:solidFill>
            </a:endParaRPr>
          </a:p>
        </p:txBody>
      </p:sp>
      <p:pic>
        <p:nvPicPr>
          <p:cNvPr id="5" name="Picture 4">
            <a:extLst>
              <a:ext uri="{FF2B5EF4-FFF2-40B4-BE49-F238E27FC236}">
                <a16:creationId xmlns:a16="http://schemas.microsoft.com/office/drawing/2014/main" id="{F850C288-8FDC-4645-B9D7-C703729890F3}"/>
              </a:ext>
            </a:extLst>
          </p:cNvPr>
          <p:cNvPicPr>
            <a:picLocks noChangeAspect="1"/>
          </p:cNvPicPr>
          <p:nvPr/>
        </p:nvPicPr>
        <p:blipFill>
          <a:blip r:embed="rId4"/>
          <a:stretch>
            <a:fillRect/>
          </a:stretch>
        </p:blipFill>
        <p:spPr>
          <a:xfrm>
            <a:off x="0" y="3025850"/>
            <a:ext cx="12192000" cy="1723222"/>
          </a:xfrm>
          <a:prstGeom prst="rect">
            <a:avLst/>
          </a:prstGeom>
        </p:spPr>
      </p:pic>
      <p:sp>
        <p:nvSpPr>
          <p:cNvPr id="7" name="Rectangle 6">
            <a:extLst>
              <a:ext uri="{FF2B5EF4-FFF2-40B4-BE49-F238E27FC236}">
                <a16:creationId xmlns:a16="http://schemas.microsoft.com/office/drawing/2014/main" id="{FC0ABCFD-FD4D-4C08-AE8B-449FA66D6B57}"/>
              </a:ext>
            </a:extLst>
          </p:cNvPr>
          <p:cNvSpPr/>
          <p:nvPr/>
        </p:nvSpPr>
        <p:spPr>
          <a:xfrm>
            <a:off x="1260088" y="2889427"/>
            <a:ext cx="814039" cy="19960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B468A19-B9F8-4677-813F-4C3FB2D13084}"/>
              </a:ext>
            </a:extLst>
          </p:cNvPr>
          <p:cNvSpPr/>
          <p:nvPr/>
        </p:nvSpPr>
        <p:spPr>
          <a:xfrm>
            <a:off x="2074127" y="2889427"/>
            <a:ext cx="814039" cy="1996068"/>
          </a:xfrm>
          <a:prstGeom prst="rect">
            <a:avLst/>
          </a:prstGeom>
          <a:noFill/>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B995AC2-E90B-4CA4-B13A-DCB347B861ED}"/>
              </a:ext>
            </a:extLst>
          </p:cNvPr>
          <p:cNvSpPr/>
          <p:nvPr/>
        </p:nvSpPr>
        <p:spPr>
          <a:xfrm>
            <a:off x="5988206" y="2889427"/>
            <a:ext cx="2062974" cy="1996068"/>
          </a:xfrm>
          <a:prstGeom prst="rect">
            <a:avLst/>
          </a:prstGeom>
          <a:noFill/>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BB8823-2687-4429-B46D-B295F512BF3A}"/>
              </a:ext>
            </a:extLst>
          </p:cNvPr>
          <p:cNvSpPr/>
          <p:nvPr/>
        </p:nvSpPr>
        <p:spPr>
          <a:xfrm>
            <a:off x="9433932" y="2889427"/>
            <a:ext cx="2676292" cy="1996068"/>
          </a:xfrm>
          <a:prstGeom prst="rect">
            <a:avLst/>
          </a:prstGeom>
          <a:noFill/>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8079AD4-2FF9-4532-B1C6-A783D945AC1F}"/>
              </a:ext>
            </a:extLst>
          </p:cNvPr>
          <p:cNvSpPr txBox="1"/>
          <p:nvPr/>
        </p:nvSpPr>
        <p:spPr>
          <a:xfrm>
            <a:off x="1148575" y="2174884"/>
            <a:ext cx="1037063" cy="646331"/>
          </a:xfrm>
          <a:prstGeom prst="rect">
            <a:avLst/>
          </a:prstGeom>
          <a:noFill/>
        </p:spPr>
        <p:txBody>
          <a:bodyPr wrap="square" rtlCol="0">
            <a:spAutoFit/>
          </a:bodyPr>
          <a:lstStyle/>
          <a:p>
            <a:pPr algn="ctr"/>
            <a:r>
              <a:rPr lang="es-419" b="1" dirty="0">
                <a:solidFill>
                  <a:srgbClr val="00B050"/>
                </a:solidFill>
              </a:rPr>
              <a:t>Variable target</a:t>
            </a:r>
            <a:endParaRPr lang="en-US" b="1" dirty="0">
              <a:solidFill>
                <a:srgbClr val="00B050"/>
              </a:solidFill>
            </a:endParaRPr>
          </a:p>
        </p:txBody>
      </p:sp>
      <p:sp>
        <p:nvSpPr>
          <p:cNvPr id="12" name="TextBox 11">
            <a:extLst>
              <a:ext uri="{FF2B5EF4-FFF2-40B4-BE49-F238E27FC236}">
                <a16:creationId xmlns:a16="http://schemas.microsoft.com/office/drawing/2014/main" id="{AAEFE01E-3C14-4F14-978A-C3958F20EF05}"/>
              </a:ext>
            </a:extLst>
          </p:cNvPr>
          <p:cNvSpPr txBox="1"/>
          <p:nvPr/>
        </p:nvSpPr>
        <p:spPr>
          <a:xfrm>
            <a:off x="6096001" y="2174883"/>
            <a:ext cx="1442224" cy="369332"/>
          </a:xfrm>
          <a:prstGeom prst="rect">
            <a:avLst/>
          </a:prstGeom>
          <a:noFill/>
        </p:spPr>
        <p:txBody>
          <a:bodyPr wrap="square" rtlCol="0">
            <a:spAutoFit/>
          </a:bodyPr>
          <a:lstStyle/>
          <a:p>
            <a:pPr algn="ctr"/>
            <a:r>
              <a:rPr lang="es-419" b="1" dirty="0">
                <a:solidFill>
                  <a:schemeClr val="accent2"/>
                </a:solidFill>
              </a:rPr>
              <a:t>Predictores</a:t>
            </a:r>
            <a:endParaRPr lang="en-US" b="1" dirty="0">
              <a:solidFill>
                <a:schemeClr val="accent2"/>
              </a:solidFill>
            </a:endParaRPr>
          </a:p>
        </p:txBody>
      </p:sp>
      <p:cxnSp>
        <p:nvCxnSpPr>
          <p:cNvPr id="14" name="Straight Arrow Connector 13">
            <a:extLst>
              <a:ext uri="{FF2B5EF4-FFF2-40B4-BE49-F238E27FC236}">
                <a16:creationId xmlns:a16="http://schemas.microsoft.com/office/drawing/2014/main" id="{C711E29B-201D-470A-852E-2848D0719775}"/>
              </a:ext>
            </a:extLst>
          </p:cNvPr>
          <p:cNvCxnSpPr>
            <a:stCxn id="12" idx="2"/>
            <a:endCxn id="8" idx="0"/>
          </p:cNvCxnSpPr>
          <p:nvPr/>
        </p:nvCxnSpPr>
        <p:spPr>
          <a:xfrm flipH="1">
            <a:off x="2481147" y="2544215"/>
            <a:ext cx="4335966" cy="3452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C2BF8965-D951-42AF-A439-0E352A8C4289}"/>
              </a:ext>
            </a:extLst>
          </p:cNvPr>
          <p:cNvCxnSpPr>
            <a:cxnSpLocks/>
            <a:stCxn id="12" idx="2"/>
            <a:endCxn id="9" idx="0"/>
          </p:cNvCxnSpPr>
          <p:nvPr/>
        </p:nvCxnSpPr>
        <p:spPr>
          <a:xfrm>
            <a:off x="6817113" y="2544215"/>
            <a:ext cx="202580" cy="3452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FADC211D-BE2A-47F0-963E-56E633FC5C16}"/>
              </a:ext>
            </a:extLst>
          </p:cNvPr>
          <p:cNvCxnSpPr>
            <a:cxnSpLocks/>
            <a:stCxn id="12" idx="2"/>
            <a:endCxn id="10" idx="0"/>
          </p:cNvCxnSpPr>
          <p:nvPr/>
        </p:nvCxnSpPr>
        <p:spPr>
          <a:xfrm>
            <a:off x="6817113" y="2544215"/>
            <a:ext cx="3954965" cy="3452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2714DB12-847D-4308-A94A-E0B78101EE6A}"/>
              </a:ext>
            </a:extLst>
          </p:cNvPr>
          <p:cNvSpPr txBox="1"/>
          <p:nvPr/>
        </p:nvSpPr>
        <p:spPr>
          <a:xfrm>
            <a:off x="84221" y="908600"/>
            <a:ext cx="11267720" cy="1200329"/>
          </a:xfrm>
          <a:prstGeom prst="rect">
            <a:avLst/>
          </a:prstGeom>
          <a:noFill/>
        </p:spPr>
        <p:txBody>
          <a:bodyPr wrap="square" rtlCol="0">
            <a:spAutoFit/>
          </a:bodyPr>
          <a:lstStyle/>
          <a:p>
            <a:pPr marL="342900" indent="-342900">
              <a:buAutoNum type="arabicParenR"/>
            </a:pPr>
            <a:r>
              <a:rPr lang="es-419" sz="2400" dirty="0"/>
              <a:t>Entendimiento del problema: Definir de qué depende que un pasajero haya sobrevivido</a:t>
            </a:r>
          </a:p>
          <a:p>
            <a:pPr marL="342900" indent="-342900">
              <a:buAutoNum type="arabicParenR"/>
            </a:pPr>
            <a:r>
              <a:rPr lang="es-419" sz="2400" dirty="0"/>
              <a:t>Entendimiento de los datos: qué variables tenemos disponibles</a:t>
            </a:r>
          </a:p>
          <a:p>
            <a:pPr marL="342900" indent="-342900">
              <a:buAutoNum type="arabicParenR"/>
            </a:pPr>
            <a:r>
              <a:rPr lang="es-419" sz="2400" dirty="0"/>
              <a:t>Definición de la variable target y predictores </a:t>
            </a:r>
            <a:endParaRPr lang="en-US" sz="2400" dirty="0"/>
          </a:p>
        </p:txBody>
      </p:sp>
      <p:sp>
        <p:nvSpPr>
          <p:cNvPr id="22" name="TextBox 21">
            <a:extLst>
              <a:ext uri="{FF2B5EF4-FFF2-40B4-BE49-F238E27FC236}">
                <a16:creationId xmlns:a16="http://schemas.microsoft.com/office/drawing/2014/main" id="{7A3F666F-DEC0-4E14-8D99-95EE4EFAA80D}"/>
              </a:ext>
            </a:extLst>
          </p:cNvPr>
          <p:cNvSpPr txBox="1"/>
          <p:nvPr/>
        </p:nvSpPr>
        <p:spPr>
          <a:xfrm>
            <a:off x="2074127" y="5107259"/>
            <a:ext cx="814039" cy="369332"/>
          </a:xfrm>
          <a:prstGeom prst="rect">
            <a:avLst/>
          </a:prstGeom>
          <a:noFill/>
        </p:spPr>
        <p:txBody>
          <a:bodyPr wrap="square" rtlCol="0">
            <a:spAutoFit/>
          </a:bodyPr>
          <a:lstStyle/>
          <a:p>
            <a:pPr algn="ctr"/>
            <a:r>
              <a:rPr lang="es-419" dirty="0"/>
              <a:t>Clase</a:t>
            </a:r>
            <a:endParaRPr lang="en-US" dirty="0"/>
          </a:p>
        </p:txBody>
      </p:sp>
      <p:sp>
        <p:nvSpPr>
          <p:cNvPr id="23" name="TextBox 22">
            <a:extLst>
              <a:ext uri="{FF2B5EF4-FFF2-40B4-BE49-F238E27FC236}">
                <a16:creationId xmlns:a16="http://schemas.microsoft.com/office/drawing/2014/main" id="{B75ECA5E-A8C5-43B9-AD6E-5504297EB876}"/>
              </a:ext>
            </a:extLst>
          </p:cNvPr>
          <p:cNvSpPr txBox="1"/>
          <p:nvPr/>
        </p:nvSpPr>
        <p:spPr>
          <a:xfrm>
            <a:off x="5850673" y="5107259"/>
            <a:ext cx="966440" cy="369332"/>
          </a:xfrm>
          <a:prstGeom prst="rect">
            <a:avLst/>
          </a:prstGeom>
          <a:noFill/>
        </p:spPr>
        <p:txBody>
          <a:bodyPr wrap="square" rtlCol="0">
            <a:spAutoFit/>
          </a:bodyPr>
          <a:lstStyle/>
          <a:p>
            <a:pPr algn="ctr"/>
            <a:r>
              <a:rPr lang="es-419" dirty="0"/>
              <a:t>Género</a:t>
            </a:r>
            <a:endParaRPr lang="en-US" dirty="0"/>
          </a:p>
        </p:txBody>
      </p:sp>
      <p:sp>
        <p:nvSpPr>
          <p:cNvPr id="24" name="TextBox 23">
            <a:extLst>
              <a:ext uri="{FF2B5EF4-FFF2-40B4-BE49-F238E27FC236}">
                <a16:creationId xmlns:a16="http://schemas.microsoft.com/office/drawing/2014/main" id="{F757C5BC-5F61-419E-9165-3E115931BE73}"/>
              </a:ext>
            </a:extLst>
          </p:cNvPr>
          <p:cNvSpPr txBox="1"/>
          <p:nvPr/>
        </p:nvSpPr>
        <p:spPr>
          <a:xfrm>
            <a:off x="9296400" y="5107259"/>
            <a:ext cx="966440" cy="646331"/>
          </a:xfrm>
          <a:prstGeom prst="rect">
            <a:avLst/>
          </a:prstGeom>
          <a:noFill/>
        </p:spPr>
        <p:txBody>
          <a:bodyPr wrap="square" rtlCol="0">
            <a:spAutoFit/>
          </a:bodyPr>
          <a:lstStyle/>
          <a:p>
            <a:pPr algn="ctr"/>
            <a:r>
              <a:rPr lang="es-419" dirty="0"/>
              <a:t>Costo ticket</a:t>
            </a:r>
            <a:endParaRPr lang="en-US" dirty="0"/>
          </a:p>
        </p:txBody>
      </p:sp>
      <p:sp>
        <p:nvSpPr>
          <p:cNvPr id="25" name="TextBox 24">
            <a:extLst>
              <a:ext uri="{FF2B5EF4-FFF2-40B4-BE49-F238E27FC236}">
                <a16:creationId xmlns:a16="http://schemas.microsoft.com/office/drawing/2014/main" id="{126F8149-5FAA-4ADA-92F6-FD6EE941BE5D}"/>
              </a:ext>
            </a:extLst>
          </p:cNvPr>
          <p:cNvSpPr txBox="1"/>
          <p:nvPr/>
        </p:nvSpPr>
        <p:spPr>
          <a:xfrm>
            <a:off x="9991492" y="5652188"/>
            <a:ext cx="966440" cy="369332"/>
          </a:xfrm>
          <a:prstGeom prst="rect">
            <a:avLst/>
          </a:prstGeom>
          <a:noFill/>
        </p:spPr>
        <p:txBody>
          <a:bodyPr wrap="square" rtlCol="0">
            <a:spAutoFit/>
          </a:bodyPr>
          <a:lstStyle/>
          <a:p>
            <a:pPr algn="ctr"/>
            <a:r>
              <a:rPr lang="es-419" dirty="0"/>
              <a:t>Cabina</a:t>
            </a:r>
            <a:endParaRPr lang="en-US" dirty="0"/>
          </a:p>
        </p:txBody>
      </p:sp>
      <p:sp>
        <p:nvSpPr>
          <p:cNvPr id="26" name="TextBox 25">
            <a:extLst>
              <a:ext uri="{FF2B5EF4-FFF2-40B4-BE49-F238E27FC236}">
                <a16:creationId xmlns:a16="http://schemas.microsoft.com/office/drawing/2014/main" id="{2D0ABAAE-4DCB-4C93-82CA-7F5FBA6DF879}"/>
              </a:ext>
            </a:extLst>
          </p:cNvPr>
          <p:cNvSpPr txBox="1"/>
          <p:nvPr/>
        </p:nvSpPr>
        <p:spPr>
          <a:xfrm>
            <a:off x="10686583" y="5107259"/>
            <a:ext cx="1100255" cy="646331"/>
          </a:xfrm>
          <a:prstGeom prst="rect">
            <a:avLst/>
          </a:prstGeom>
          <a:noFill/>
        </p:spPr>
        <p:txBody>
          <a:bodyPr wrap="square" rtlCol="0">
            <a:spAutoFit/>
          </a:bodyPr>
          <a:lstStyle/>
          <a:p>
            <a:pPr algn="ctr"/>
            <a:r>
              <a:rPr lang="es-419" dirty="0"/>
              <a:t>Dónde embarcó</a:t>
            </a:r>
            <a:endParaRPr lang="en-US" dirty="0"/>
          </a:p>
        </p:txBody>
      </p:sp>
      <p:sp>
        <p:nvSpPr>
          <p:cNvPr id="27" name="TextBox 26">
            <a:extLst>
              <a:ext uri="{FF2B5EF4-FFF2-40B4-BE49-F238E27FC236}">
                <a16:creationId xmlns:a16="http://schemas.microsoft.com/office/drawing/2014/main" id="{980FFE84-10E2-4D1F-B375-525E02B2673D}"/>
              </a:ext>
            </a:extLst>
          </p:cNvPr>
          <p:cNvSpPr txBox="1"/>
          <p:nvPr/>
        </p:nvSpPr>
        <p:spPr>
          <a:xfrm>
            <a:off x="11203256" y="5652188"/>
            <a:ext cx="1100255" cy="369332"/>
          </a:xfrm>
          <a:prstGeom prst="rect">
            <a:avLst/>
          </a:prstGeom>
          <a:noFill/>
        </p:spPr>
        <p:txBody>
          <a:bodyPr wrap="square" rtlCol="0">
            <a:spAutoFit/>
          </a:bodyPr>
          <a:lstStyle/>
          <a:p>
            <a:pPr algn="ctr"/>
            <a:r>
              <a:rPr lang="es-419" dirty="0"/>
              <a:t>Título</a:t>
            </a:r>
            <a:endParaRPr lang="en-US" dirty="0"/>
          </a:p>
        </p:txBody>
      </p:sp>
      <p:sp>
        <p:nvSpPr>
          <p:cNvPr id="28" name="TextBox 27">
            <a:extLst>
              <a:ext uri="{FF2B5EF4-FFF2-40B4-BE49-F238E27FC236}">
                <a16:creationId xmlns:a16="http://schemas.microsoft.com/office/drawing/2014/main" id="{FB18CDB1-DCD1-4F43-A22E-180812B8E786}"/>
              </a:ext>
            </a:extLst>
          </p:cNvPr>
          <p:cNvSpPr txBox="1"/>
          <p:nvPr/>
        </p:nvSpPr>
        <p:spPr>
          <a:xfrm>
            <a:off x="6237249" y="5650112"/>
            <a:ext cx="966440" cy="369332"/>
          </a:xfrm>
          <a:prstGeom prst="rect">
            <a:avLst/>
          </a:prstGeom>
          <a:noFill/>
        </p:spPr>
        <p:txBody>
          <a:bodyPr wrap="square" rtlCol="0">
            <a:spAutoFit/>
          </a:bodyPr>
          <a:lstStyle/>
          <a:p>
            <a:pPr algn="ctr"/>
            <a:r>
              <a:rPr lang="es-419" dirty="0"/>
              <a:t>Edad</a:t>
            </a:r>
            <a:endParaRPr lang="en-US" dirty="0"/>
          </a:p>
        </p:txBody>
      </p:sp>
      <p:sp>
        <p:nvSpPr>
          <p:cNvPr id="29" name="TextBox 28">
            <a:extLst>
              <a:ext uri="{FF2B5EF4-FFF2-40B4-BE49-F238E27FC236}">
                <a16:creationId xmlns:a16="http://schemas.microsoft.com/office/drawing/2014/main" id="{A99A1EB5-A3FC-4705-8837-30017AE9E74A}"/>
              </a:ext>
            </a:extLst>
          </p:cNvPr>
          <p:cNvSpPr txBox="1"/>
          <p:nvPr/>
        </p:nvSpPr>
        <p:spPr>
          <a:xfrm>
            <a:off x="6774366" y="5107259"/>
            <a:ext cx="1152290" cy="646331"/>
          </a:xfrm>
          <a:prstGeom prst="rect">
            <a:avLst/>
          </a:prstGeom>
          <a:noFill/>
        </p:spPr>
        <p:txBody>
          <a:bodyPr wrap="square" rtlCol="0">
            <a:spAutoFit/>
          </a:bodyPr>
          <a:lstStyle/>
          <a:p>
            <a:pPr algn="ctr"/>
            <a:r>
              <a:rPr lang="es-419" dirty="0"/>
              <a:t>#espos@/</a:t>
            </a:r>
          </a:p>
          <a:p>
            <a:pPr algn="ctr"/>
            <a:r>
              <a:rPr lang="es-419" dirty="0"/>
              <a:t>hermanos</a:t>
            </a:r>
            <a:endParaRPr lang="en-US" dirty="0"/>
          </a:p>
        </p:txBody>
      </p:sp>
      <p:sp>
        <p:nvSpPr>
          <p:cNvPr id="30" name="TextBox 29">
            <a:extLst>
              <a:ext uri="{FF2B5EF4-FFF2-40B4-BE49-F238E27FC236}">
                <a16:creationId xmlns:a16="http://schemas.microsoft.com/office/drawing/2014/main" id="{D060148F-E871-4C35-8B25-28C076E49057}"/>
              </a:ext>
            </a:extLst>
          </p:cNvPr>
          <p:cNvSpPr txBox="1"/>
          <p:nvPr/>
        </p:nvSpPr>
        <p:spPr>
          <a:xfrm>
            <a:off x="7326353" y="5643251"/>
            <a:ext cx="1152291" cy="646331"/>
          </a:xfrm>
          <a:prstGeom prst="rect">
            <a:avLst/>
          </a:prstGeom>
          <a:noFill/>
        </p:spPr>
        <p:txBody>
          <a:bodyPr wrap="square" rtlCol="0">
            <a:spAutoFit/>
          </a:bodyPr>
          <a:lstStyle/>
          <a:p>
            <a:pPr algn="ctr"/>
            <a:r>
              <a:rPr lang="es-419" dirty="0"/>
              <a:t>#padres/</a:t>
            </a:r>
          </a:p>
          <a:p>
            <a:pPr algn="ctr"/>
            <a:r>
              <a:rPr lang="es-419" dirty="0"/>
              <a:t>hijos</a:t>
            </a:r>
            <a:endParaRPr lang="en-US" dirty="0"/>
          </a:p>
        </p:txBody>
      </p:sp>
    </p:spTree>
    <p:extLst>
      <p:ext uri="{BB962C8B-B14F-4D97-AF65-F5344CB8AC3E}">
        <p14:creationId xmlns:p14="http://schemas.microsoft.com/office/powerpoint/2010/main" val="2281289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DEFINIENDO LOS PREDICTORES</a:t>
            </a:r>
            <a:endParaRPr lang="en-US" sz="4800" dirty="0">
              <a:solidFill>
                <a:schemeClr val="tx1">
                  <a:lumMod val="85000"/>
                  <a:lumOff val="15000"/>
                </a:schemeClr>
              </a:solidFill>
            </a:endParaRPr>
          </a:p>
        </p:txBody>
      </p:sp>
      <p:sp>
        <p:nvSpPr>
          <p:cNvPr id="3" name="TextBox 2">
            <a:extLst>
              <a:ext uri="{FF2B5EF4-FFF2-40B4-BE49-F238E27FC236}">
                <a16:creationId xmlns:a16="http://schemas.microsoft.com/office/drawing/2014/main" id="{DD725390-C84D-44AF-A697-E84933A98C50}"/>
              </a:ext>
            </a:extLst>
          </p:cNvPr>
          <p:cNvSpPr txBox="1"/>
          <p:nvPr/>
        </p:nvSpPr>
        <p:spPr>
          <a:xfrm>
            <a:off x="1728439" y="1148575"/>
            <a:ext cx="3311912" cy="830997"/>
          </a:xfrm>
          <a:prstGeom prst="rect">
            <a:avLst/>
          </a:prstGeom>
          <a:noFill/>
        </p:spPr>
        <p:txBody>
          <a:bodyPr wrap="square" rtlCol="0">
            <a:spAutoFit/>
          </a:bodyPr>
          <a:lstStyle/>
          <a:p>
            <a:pPr algn="ctr"/>
            <a:r>
              <a:rPr lang="es-419" sz="2400" b="1" i="1" u="sng" dirty="0"/>
              <a:t>Feature Selection</a:t>
            </a:r>
          </a:p>
          <a:p>
            <a:pPr algn="ctr"/>
            <a:r>
              <a:rPr lang="es-419" sz="2400" b="1" dirty="0"/>
              <a:t>Selección de Atributos</a:t>
            </a:r>
            <a:endParaRPr lang="en-US" sz="2400" b="1" dirty="0"/>
          </a:p>
        </p:txBody>
      </p:sp>
      <p:sp>
        <p:nvSpPr>
          <p:cNvPr id="31" name="TextBox 30">
            <a:extLst>
              <a:ext uri="{FF2B5EF4-FFF2-40B4-BE49-F238E27FC236}">
                <a16:creationId xmlns:a16="http://schemas.microsoft.com/office/drawing/2014/main" id="{3CAAED75-7816-4AFE-8F70-B061B02C3A8E}"/>
              </a:ext>
            </a:extLst>
          </p:cNvPr>
          <p:cNvSpPr txBox="1"/>
          <p:nvPr/>
        </p:nvSpPr>
        <p:spPr>
          <a:xfrm>
            <a:off x="1877122" y="3946599"/>
            <a:ext cx="3311912" cy="830997"/>
          </a:xfrm>
          <a:prstGeom prst="rect">
            <a:avLst/>
          </a:prstGeom>
          <a:noFill/>
        </p:spPr>
        <p:txBody>
          <a:bodyPr wrap="square" rtlCol="0">
            <a:spAutoFit/>
          </a:bodyPr>
          <a:lstStyle/>
          <a:p>
            <a:pPr algn="ctr"/>
            <a:r>
              <a:rPr lang="es-419" sz="2400" b="1" i="1" u="sng" dirty="0"/>
              <a:t>Feature Extraction</a:t>
            </a:r>
          </a:p>
          <a:p>
            <a:pPr algn="ctr"/>
            <a:r>
              <a:rPr lang="es-419" sz="2400" b="1" dirty="0"/>
              <a:t>Extracción de Atributos</a:t>
            </a:r>
            <a:endParaRPr lang="en-US" sz="2400" b="1" dirty="0"/>
          </a:p>
        </p:txBody>
      </p:sp>
      <p:pic>
        <p:nvPicPr>
          <p:cNvPr id="11266" name="Picture 2" descr="Feature Selection: Beyond feature importance?">
            <a:extLst>
              <a:ext uri="{FF2B5EF4-FFF2-40B4-BE49-F238E27FC236}">
                <a16:creationId xmlns:a16="http://schemas.microsoft.com/office/drawing/2014/main" id="{CD020816-55E4-425D-9740-332C5DFE3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439" y="2038399"/>
            <a:ext cx="3460595" cy="197463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Computer Vision Pipeline, Part 4: feature extraction – mc.ai">
            <a:extLst>
              <a:ext uri="{FF2B5EF4-FFF2-40B4-BE49-F238E27FC236}">
                <a16:creationId xmlns:a16="http://schemas.microsoft.com/office/drawing/2014/main" id="{FA613BA3-7705-41E1-AC61-F3A6F15CB7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2686" y="4711161"/>
            <a:ext cx="4616320" cy="150030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C721DC6-901D-4B88-9787-AA8F34804087}"/>
              </a:ext>
            </a:extLst>
          </p:cNvPr>
          <p:cNvSpPr txBox="1"/>
          <p:nvPr/>
        </p:nvSpPr>
        <p:spPr>
          <a:xfrm>
            <a:off x="7151651" y="1148575"/>
            <a:ext cx="3460595" cy="830997"/>
          </a:xfrm>
          <a:prstGeom prst="rect">
            <a:avLst/>
          </a:prstGeom>
          <a:noFill/>
        </p:spPr>
        <p:txBody>
          <a:bodyPr wrap="square" rtlCol="0">
            <a:spAutoFit/>
          </a:bodyPr>
          <a:lstStyle/>
          <a:p>
            <a:pPr algn="ctr"/>
            <a:r>
              <a:rPr lang="es-419" sz="2400" b="1" i="1" u="sng" dirty="0"/>
              <a:t>Dimensionality Reduction</a:t>
            </a:r>
          </a:p>
          <a:p>
            <a:pPr algn="ctr"/>
            <a:r>
              <a:rPr lang="es-419" sz="2400" b="1" dirty="0"/>
              <a:t>Reducción de dimensiones</a:t>
            </a:r>
            <a:endParaRPr lang="en-US" sz="2400" b="1" dirty="0"/>
          </a:p>
        </p:txBody>
      </p:sp>
      <p:pic>
        <p:nvPicPr>
          <p:cNvPr id="11270" name="Picture 6" descr="Introduction to Dimensionality Reduction - GeeksforGeeks">
            <a:extLst>
              <a:ext uri="{FF2B5EF4-FFF2-40B4-BE49-F238E27FC236}">
                <a16:creationId xmlns:a16="http://schemas.microsoft.com/office/drawing/2014/main" id="{5C59FA0C-3B0E-4B68-A947-4A8013FE79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428"/>
          <a:stretch/>
        </p:blipFill>
        <p:spPr bwMode="auto">
          <a:xfrm>
            <a:off x="6668978" y="2005133"/>
            <a:ext cx="4425939" cy="304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915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11223116" cy="743869"/>
          </a:xfrm>
        </p:spPr>
        <p:txBody>
          <a:bodyPr vert="horz" lIns="91440" tIns="45720" rIns="91440" bIns="45720" rtlCol="0" anchor="b">
            <a:noAutofit/>
          </a:bodyPr>
          <a:lstStyle/>
          <a:p>
            <a:r>
              <a:rPr lang="es-419" sz="4800" dirty="0">
                <a:solidFill>
                  <a:schemeClr val="tx1">
                    <a:lumMod val="85000"/>
                    <a:lumOff val="15000"/>
                  </a:schemeClr>
                </a:solidFill>
              </a:rPr>
              <a:t>MÉTODOS PARA FEATURE SELECTION</a:t>
            </a:r>
            <a:endParaRPr lang="en-US" sz="4800" dirty="0">
              <a:solidFill>
                <a:schemeClr val="tx1">
                  <a:lumMod val="85000"/>
                  <a:lumOff val="15000"/>
                </a:schemeClr>
              </a:solidFill>
            </a:endParaRPr>
          </a:p>
        </p:txBody>
      </p:sp>
      <p:sp>
        <p:nvSpPr>
          <p:cNvPr id="7" name="TextBox 6">
            <a:extLst>
              <a:ext uri="{FF2B5EF4-FFF2-40B4-BE49-F238E27FC236}">
                <a16:creationId xmlns:a16="http://schemas.microsoft.com/office/drawing/2014/main" id="{02192F47-944A-4335-B7CB-15E26C7A0CE2}"/>
              </a:ext>
            </a:extLst>
          </p:cNvPr>
          <p:cNvSpPr txBox="1"/>
          <p:nvPr/>
        </p:nvSpPr>
        <p:spPr>
          <a:xfrm>
            <a:off x="981308" y="1572322"/>
            <a:ext cx="10214516" cy="2677656"/>
          </a:xfrm>
          <a:prstGeom prst="rect">
            <a:avLst/>
          </a:prstGeom>
          <a:noFill/>
        </p:spPr>
        <p:txBody>
          <a:bodyPr wrap="square" rtlCol="0">
            <a:spAutoFit/>
          </a:bodyPr>
          <a:lstStyle/>
          <a:p>
            <a:pPr marL="342900" indent="-342900">
              <a:buFont typeface="Arial" panose="020B0604020202020204" pitchFamily="34" charset="0"/>
              <a:buChar char="•"/>
            </a:pPr>
            <a:r>
              <a:rPr lang="es-419" sz="2800" b="1" dirty="0"/>
              <a:t>Correlación entre variables: ¿hay algunas que sean “redundantes”?</a:t>
            </a:r>
          </a:p>
          <a:p>
            <a:pPr marL="342900" indent="-342900">
              <a:buFont typeface="Arial" panose="020B0604020202020204" pitchFamily="34" charset="0"/>
              <a:buChar char="•"/>
            </a:pPr>
            <a:r>
              <a:rPr lang="es-419" sz="2800" b="1" dirty="0"/>
              <a:t>Recursive Feature Elimination </a:t>
            </a:r>
            <a:r>
              <a:rPr lang="es-419" sz="2800" b="1" i="1" dirty="0"/>
              <a:t>RFE</a:t>
            </a:r>
            <a:r>
              <a:rPr lang="es-419" sz="2800" b="1" dirty="0"/>
              <a:t>: eliminar de forma recursiva las menos relevantes</a:t>
            </a:r>
          </a:p>
          <a:p>
            <a:pPr marL="342900" indent="-342900">
              <a:buFont typeface="Arial" panose="020B0604020202020204" pitchFamily="34" charset="0"/>
              <a:buChar char="•"/>
            </a:pPr>
            <a:r>
              <a:rPr lang="es-419" sz="2800" b="1" dirty="0"/>
              <a:t>Técnicas estadísticas</a:t>
            </a:r>
          </a:p>
          <a:p>
            <a:pPr marL="342900" indent="-342900">
              <a:buFont typeface="Arial" panose="020B0604020202020204" pitchFamily="34" charset="0"/>
              <a:buChar char="•"/>
            </a:pPr>
            <a:r>
              <a:rPr lang="es-419" sz="2800" b="1" dirty="0"/>
              <a:t>Input del negocio o de expertos</a:t>
            </a:r>
          </a:p>
          <a:p>
            <a:pPr marL="342900" indent="-342900">
              <a:buFont typeface="Arial" panose="020B0604020202020204" pitchFamily="34" charset="0"/>
              <a:buChar char="•"/>
            </a:pPr>
            <a:r>
              <a:rPr lang="es-419" sz="2800" b="1" dirty="0"/>
              <a:t>Árboles de decisión: ranking de atributos</a:t>
            </a:r>
            <a:endParaRPr lang="en-US" sz="2800" b="1" dirty="0"/>
          </a:p>
        </p:txBody>
      </p:sp>
    </p:spTree>
    <p:extLst>
      <p:ext uri="{BB962C8B-B14F-4D97-AF65-F5344CB8AC3E}">
        <p14:creationId xmlns:p14="http://schemas.microsoft.com/office/powerpoint/2010/main" val="3497200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11223116" cy="743869"/>
          </a:xfrm>
        </p:spPr>
        <p:txBody>
          <a:bodyPr vert="horz" lIns="91440" tIns="45720" rIns="91440" bIns="45720" rtlCol="0" anchor="b">
            <a:noAutofit/>
          </a:bodyPr>
          <a:lstStyle/>
          <a:p>
            <a:r>
              <a:rPr lang="es-419" sz="4800" dirty="0">
                <a:solidFill>
                  <a:schemeClr val="tx1">
                    <a:lumMod val="85000"/>
                    <a:lumOff val="15000"/>
                  </a:schemeClr>
                </a:solidFill>
              </a:rPr>
              <a:t>VARIABLES CATEGÓRICAS</a:t>
            </a:r>
            <a:endParaRPr lang="en-US" sz="4800" dirty="0">
              <a:solidFill>
                <a:schemeClr val="tx1">
                  <a:lumMod val="85000"/>
                  <a:lumOff val="15000"/>
                </a:schemeClr>
              </a:solidFill>
            </a:endParaRPr>
          </a:p>
        </p:txBody>
      </p:sp>
      <p:graphicFrame>
        <p:nvGraphicFramePr>
          <p:cNvPr id="3" name="Table 3">
            <a:extLst>
              <a:ext uri="{FF2B5EF4-FFF2-40B4-BE49-F238E27FC236}">
                <a16:creationId xmlns:a16="http://schemas.microsoft.com/office/drawing/2014/main" id="{A957214D-785A-4914-83BF-E3FF6EC76498}"/>
              </a:ext>
            </a:extLst>
          </p:cNvPr>
          <p:cNvGraphicFramePr>
            <a:graphicFrameLocks noGrp="1"/>
          </p:cNvGraphicFramePr>
          <p:nvPr>
            <p:extLst>
              <p:ext uri="{D42A27DB-BD31-4B8C-83A1-F6EECF244321}">
                <p14:modId xmlns:p14="http://schemas.microsoft.com/office/powerpoint/2010/main" val="36330453"/>
              </p:ext>
            </p:extLst>
          </p:nvPr>
        </p:nvGraphicFramePr>
        <p:xfrm>
          <a:off x="1095297" y="1712124"/>
          <a:ext cx="4413405" cy="3339380"/>
        </p:xfrm>
        <a:graphic>
          <a:graphicData uri="http://schemas.openxmlformats.org/drawingml/2006/table">
            <a:tbl>
              <a:tblPr firstRow="1" bandRow="1">
                <a:tableStyleId>{5C22544A-7EE6-4342-B048-85BDC9FD1C3A}</a:tableStyleId>
              </a:tblPr>
              <a:tblGrid>
                <a:gridCol w="1471135">
                  <a:extLst>
                    <a:ext uri="{9D8B030D-6E8A-4147-A177-3AD203B41FA5}">
                      <a16:colId xmlns:a16="http://schemas.microsoft.com/office/drawing/2014/main" val="4201204487"/>
                    </a:ext>
                  </a:extLst>
                </a:gridCol>
                <a:gridCol w="1471135">
                  <a:extLst>
                    <a:ext uri="{9D8B030D-6E8A-4147-A177-3AD203B41FA5}">
                      <a16:colId xmlns:a16="http://schemas.microsoft.com/office/drawing/2014/main" val="2661877145"/>
                    </a:ext>
                  </a:extLst>
                </a:gridCol>
                <a:gridCol w="1471135">
                  <a:extLst>
                    <a:ext uri="{9D8B030D-6E8A-4147-A177-3AD203B41FA5}">
                      <a16:colId xmlns:a16="http://schemas.microsoft.com/office/drawing/2014/main" val="2936986052"/>
                    </a:ext>
                  </a:extLst>
                </a:gridCol>
              </a:tblGrid>
              <a:tr h="667876">
                <a:tc>
                  <a:txBody>
                    <a:bodyPr/>
                    <a:lstStyle/>
                    <a:p>
                      <a:pPr algn="ctr"/>
                      <a:r>
                        <a:rPr lang="es-419" sz="2800" dirty="0"/>
                        <a:t>Sex</a:t>
                      </a:r>
                      <a:endParaRPr lang="en-US" sz="2800" dirty="0"/>
                    </a:p>
                  </a:txBody>
                  <a:tcPr/>
                </a:tc>
                <a:tc>
                  <a:txBody>
                    <a:bodyPr/>
                    <a:lstStyle/>
                    <a:p>
                      <a:pPr algn="ctr"/>
                      <a:r>
                        <a:rPr lang="es-419" sz="2800" dirty="0"/>
                        <a:t>Is Male</a:t>
                      </a:r>
                      <a:endParaRPr lang="en-US" sz="2800" dirty="0"/>
                    </a:p>
                  </a:txBody>
                  <a:tcPr/>
                </a:tc>
                <a:tc>
                  <a:txBody>
                    <a:bodyPr/>
                    <a:lstStyle/>
                    <a:p>
                      <a:pPr algn="ctr"/>
                      <a:r>
                        <a:rPr lang="es-419" sz="2800" dirty="0"/>
                        <a:t>Sex num</a:t>
                      </a:r>
                      <a:endParaRPr lang="en-US" sz="2800" dirty="0"/>
                    </a:p>
                  </a:txBody>
                  <a:tcPr/>
                </a:tc>
                <a:extLst>
                  <a:ext uri="{0D108BD9-81ED-4DB2-BD59-A6C34878D82A}">
                    <a16:rowId xmlns:a16="http://schemas.microsoft.com/office/drawing/2014/main" val="884471462"/>
                  </a:ext>
                </a:extLst>
              </a:tr>
              <a:tr h="667876">
                <a:tc>
                  <a:txBody>
                    <a:bodyPr/>
                    <a:lstStyle/>
                    <a:p>
                      <a:pPr algn="ctr"/>
                      <a:r>
                        <a:rPr lang="es-419" sz="2800" dirty="0"/>
                        <a:t>Male</a:t>
                      </a:r>
                      <a:endParaRPr lang="en-US" sz="2800" dirty="0"/>
                    </a:p>
                  </a:txBody>
                  <a:tcPr/>
                </a:tc>
                <a:tc>
                  <a:txBody>
                    <a:bodyPr/>
                    <a:lstStyle/>
                    <a:p>
                      <a:pPr algn="ctr"/>
                      <a:r>
                        <a:rPr lang="es-419" sz="2800" dirty="0"/>
                        <a:t>1</a:t>
                      </a:r>
                      <a:endParaRPr lang="en-US" sz="2800" dirty="0"/>
                    </a:p>
                  </a:txBody>
                  <a:tcPr/>
                </a:tc>
                <a:tc>
                  <a:txBody>
                    <a:bodyPr/>
                    <a:lstStyle/>
                    <a:p>
                      <a:pPr algn="ctr"/>
                      <a:r>
                        <a:rPr lang="es-419" sz="2800" dirty="0"/>
                        <a:t>1</a:t>
                      </a:r>
                      <a:endParaRPr lang="en-US" sz="2800" dirty="0"/>
                    </a:p>
                  </a:txBody>
                  <a:tcPr/>
                </a:tc>
                <a:extLst>
                  <a:ext uri="{0D108BD9-81ED-4DB2-BD59-A6C34878D82A}">
                    <a16:rowId xmlns:a16="http://schemas.microsoft.com/office/drawing/2014/main" val="2646561249"/>
                  </a:ext>
                </a:extLst>
              </a:tr>
              <a:tr h="667876">
                <a:tc>
                  <a:txBody>
                    <a:bodyPr/>
                    <a:lstStyle/>
                    <a:p>
                      <a:pPr algn="ctr"/>
                      <a:r>
                        <a:rPr lang="es-419" sz="2800" dirty="0"/>
                        <a:t>Female</a:t>
                      </a:r>
                    </a:p>
                  </a:txBody>
                  <a:tcPr/>
                </a:tc>
                <a:tc>
                  <a:txBody>
                    <a:bodyPr/>
                    <a:lstStyle/>
                    <a:p>
                      <a:pPr algn="ctr"/>
                      <a:r>
                        <a:rPr lang="es-419" sz="2800" dirty="0"/>
                        <a:t>0</a:t>
                      </a:r>
                      <a:endParaRPr lang="en-US" sz="2800" dirty="0"/>
                    </a:p>
                  </a:txBody>
                  <a:tcPr/>
                </a:tc>
                <a:tc>
                  <a:txBody>
                    <a:bodyPr/>
                    <a:lstStyle/>
                    <a:p>
                      <a:pPr algn="ctr"/>
                      <a:r>
                        <a:rPr lang="es-419" sz="2800" dirty="0"/>
                        <a:t>2</a:t>
                      </a:r>
                      <a:endParaRPr lang="en-US" sz="2800" dirty="0"/>
                    </a:p>
                  </a:txBody>
                  <a:tcPr/>
                </a:tc>
                <a:extLst>
                  <a:ext uri="{0D108BD9-81ED-4DB2-BD59-A6C34878D82A}">
                    <a16:rowId xmlns:a16="http://schemas.microsoft.com/office/drawing/2014/main" val="849174613"/>
                  </a:ext>
                </a:extLst>
              </a:tr>
              <a:tr h="667876">
                <a:tc>
                  <a:txBody>
                    <a:bodyPr/>
                    <a:lstStyle/>
                    <a:p>
                      <a:pPr algn="ctr"/>
                      <a:r>
                        <a:rPr lang="es-419" sz="2800" dirty="0"/>
                        <a:t>Female</a:t>
                      </a:r>
                      <a:endParaRPr lang="en-US" sz="2800" dirty="0"/>
                    </a:p>
                  </a:txBody>
                  <a:tcPr/>
                </a:tc>
                <a:tc>
                  <a:txBody>
                    <a:bodyPr/>
                    <a:lstStyle/>
                    <a:p>
                      <a:pPr algn="ctr"/>
                      <a:r>
                        <a:rPr lang="es-419" sz="2800" dirty="0"/>
                        <a:t>0</a:t>
                      </a:r>
                      <a:endParaRPr lang="en-US" sz="2800" dirty="0"/>
                    </a:p>
                  </a:txBody>
                  <a:tcPr/>
                </a:tc>
                <a:tc>
                  <a:txBody>
                    <a:bodyPr/>
                    <a:lstStyle/>
                    <a:p>
                      <a:pPr algn="ctr"/>
                      <a:r>
                        <a:rPr lang="es-419" sz="2800" dirty="0"/>
                        <a:t>2</a:t>
                      </a:r>
                      <a:endParaRPr lang="en-US" sz="2800" dirty="0"/>
                    </a:p>
                  </a:txBody>
                  <a:tcPr/>
                </a:tc>
                <a:extLst>
                  <a:ext uri="{0D108BD9-81ED-4DB2-BD59-A6C34878D82A}">
                    <a16:rowId xmlns:a16="http://schemas.microsoft.com/office/drawing/2014/main" val="1400513236"/>
                  </a:ext>
                </a:extLst>
              </a:tr>
              <a:tr h="667876">
                <a:tc>
                  <a:txBody>
                    <a:bodyPr/>
                    <a:lstStyle/>
                    <a:p>
                      <a:pPr algn="ctr"/>
                      <a:r>
                        <a:rPr lang="es-419" sz="2800" dirty="0"/>
                        <a:t>Male</a:t>
                      </a:r>
                      <a:endParaRPr lang="en-US" sz="2800" dirty="0"/>
                    </a:p>
                  </a:txBody>
                  <a:tcPr/>
                </a:tc>
                <a:tc>
                  <a:txBody>
                    <a:bodyPr/>
                    <a:lstStyle/>
                    <a:p>
                      <a:pPr algn="ctr"/>
                      <a:r>
                        <a:rPr lang="es-419" sz="2800" dirty="0"/>
                        <a:t>1</a:t>
                      </a:r>
                      <a:endParaRPr lang="en-US" sz="2800" dirty="0"/>
                    </a:p>
                  </a:txBody>
                  <a:tcPr/>
                </a:tc>
                <a:tc>
                  <a:txBody>
                    <a:bodyPr/>
                    <a:lstStyle/>
                    <a:p>
                      <a:pPr algn="ctr"/>
                      <a:r>
                        <a:rPr lang="es-419" sz="2800" dirty="0"/>
                        <a:t>1</a:t>
                      </a:r>
                      <a:endParaRPr lang="en-US" sz="2800" dirty="0"/>
                    </a:p>
                  </a:txBody>
                  <a:tcPr/>
                </a:tc>
                <a:extLst>
                  <a:ext uri="{0D108BD9-81ED-4DB2-BD59-A6C34878D82A}">
                    <a16:rowId xmlns:a16="http://schemas.microsoft.com/office/drawing/2014/main" val="3656524912"/>
                  </a:ext>
                </a:extLst>
              </a:tr>
            </a:tbl>
          </a:graphicData>
        </a:graphic>
      </p:graphicFrame>
    </p:spTree>
    <p:extLst>
      <p:ext uri="{BB962C8B-B14F-4D97-AF65-F5344CB8AC3E}">
        <p14:creationId xmlns:p14="http://schemas.microsoft.com/office/powerpoint/2010/main" val="3974678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11223116" cy="743869"/>
          </a:xfrm>
        </p:spPr>
        <p:txBody>
          <a:bodyPr vert="horz" lIns="91440" tIns="45720" rIns="91440" bIns="45720" rtlCol="0" anchor="b">
            <a:noAutofit/>
          </a:bodyPr>
          <a:lstStyle/>
          <a:p>
            <a:r>
              <a:rPr lang="es-419" sz="4800" dirty="0">
                <a:solidFill>
                  <a:schemeClr val="tx1">
                    <a:lumMod val="85000"/>
                    <a:lumOff val="15000"/>
                  </a:schemeClr>
                </a:solidFill>
              </a:rPr>
              <a:t>OVERFITTING</a:t>
            </a:r>
            <a:endParaRPr lang="en-US" sz="4800" dirty="0">
              <a:solidFill>
                <a:schemeClr val="tx1">
                  <a:lumMod val="85000"/>
                  <a:lumOff val="15000"/>
                </a:schemeClr>
              </a:solidFill>
            </a:endParaRPr>
          </a:p>
        </p:txBody>
      </p:sp>
      <p:pic>
        <p:nvPicPr>
          <p:cNvPr id="15364" name="Picture 4" descr="Overfitting | DataRobot Artificial Intelligence Wiki">
            <a:extLst>
              <a:ext uri="{FF2B5EF4-FFF2-40B4-BE49-F238E27FC236}">
                <a16:creationId xmlns:a16="http://schemas.microsoft.com/office/drawing/2014/main" id="{FEB7A1F0-29C2-4F69-A6AE-F1570A6EB1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606"/>
          <a:stretch/>
        </p:blipFill>
        <p:spPr bwMode="auto">
          <a:xfrm>
            <a:off x="1685925" y="1809750"/>
            <a:ext cx="8820150" cy="2862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6CD788-ABE4-4FCE-9CA2-B33E57C65AA4}"/>
              </a:ext>
            </a:extLst>
          </p:cNvPr>
          <p:cNvSpPr txBox="1"/>
          <p:nvPr/>
        </p:nvSpPr>
        <p:spPr>
          <a:xfrm>
            <a:off x="2832410" y="1471961"/>
            <a:ext cx="2196790" cy="461665"/>
          </a:xfrm>
          <a:prstGeom prst="rect">
            <a:avLst/>
          </a:prstGeom>
          <a:noFill/>
        </p:spPr>
        <p:txBody>
          <a:bodyPr wrap="square" rtlCol="0">
            <a:spAutoFit/>
          </a:bodyPr>
          <a:lstStyle/>
          <a:p>
            <a:pPr algn="ctr"/>
            <a:r>
              <a:rPr lang="es-419" sz="2400" b="1" dirty="0"/>
              <a:t>Modelo fit</a:t>
            </a:r>
            <a:endParaRPr lang="en-US" sz="2400" b="1" dirty="0"/>
          </a:p>
        </p:txBody>
      </p:sp>
      <p:sp>
        <p:nvSpPr>
          <p:cNvPr id="7" name="TextBox 6">
            <a:extLst>
              <a:ext uri="{FF2B5EF4-FFF2-40B4-BE49-F238E27FC236}">
                <a16:creationId xmlns:a16="http://schemas.microsoft.com/office/drawing/2014/main" id="{360B7230-3F50-4837-B533-15454006423A}"/>
              </a:ext>
            </a:extLst>
          </p:cNvPr>
          <p:cNvSpPr txBox="1"/>
          <p:nvPr/>
        </p:nvSpPr>
        <p:spPr>
          <a:xfrm>
            <a:off x="7400693" y="1471960"/>
            <a:ext cx="2196790" cy="461665"/>
          </a:xfrm>
          <a:prstGeom prst="rect">
            <a:avLst/>
          </a:prstGeom>
          <a:noFill/>
        </p:spPr>
        <p:txBody>
          <a:bodyPr wrap="square" rtlCol="0">
            <a:spAutoFit/>
          </a:bodyPr>
          <a:lstStyle/>
          <a:p>
            <a:pPr algn="ctr"/>
            <a:r>
              <a:rPr lang="es-419" sz="2400" b="1" dirty="0"/>
              <a:t>Modelo over-fit</a:t>
            </a:r>
            <a:endParaRPr lang="en-US" sz="2400" b="1" dirty="0"/>
          </a:p>
        </p:txBody>
      </p:sp>
    </p:spTree>
    <p:extLst>
      <p:ext uri="{BB962C8B-B14F-4D97-AF65-F5344CB8AC3E}">
        <p14:creationId xmlns:p14="http://schemas.microsoft.com/office/powerpoint/2010/main" val="1159679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11223116" cy="743869"/>
          </a:xfrm>
        </p:spPr>
        <p:txBody>
          <a:bodyPr vert="horz" lIns="91440" tIns="45720" rIns="91440" bIns="45720" rtlCol="0" anchor="b">
            <a:noAutofit/>
          </a:bodyPr>
          <a:lstStyle/>
          <a:p>
            <a:r>
              <a:rPr lang="es-419" sz="4800" dirty="0">
                <a:solidFill>
                  <a:schemeClr val="tx1">
                    <a:lumMod val="85000"/>
                    <a:lumOff val="15000"/>
                  </a:schemeClr>
                </a:solidFill>
              </a:rPr>
              <a:t>SETS DE TRAINING Y TEST</a:t>
            </a:r>
            <a:endParaRPr lang="en-US" sz="4800" dirty="0">
              <a:solidFill>
                <a:schemeClr val="tx1">
                  <a:lumMod val="85000"/>
                  <a:lumOff val="15000"/>
                </a:schemeClr>
              </a:solidFill>
            </a:endParaRPr>
          </a:p>
        </p:txBody>
      </p:sp>
      <p:sp>
        <p:nvSpPr>
          <p:cNvPr id="4" name="TextBox 3">
            <a:extLst>
              <a:ext uri="{FF2B5EF4-FFF2-40B4-BE49-F238E27FC236}">
                <a16:creationId xmlns:a16="http://schemas.microsoft.com/office/drawing/2014/main" id="{4C6CD788-ABE4-4FCE-9CA2-B33E57C65AA4}"/>
              </a:ext>
            </a:extLst>
          </p:cNvPr>
          <p:cNvSpPr txBox="1"/>
          <p:nvPr/>
        </p:nvSpPr>
        <p:spPr>
          <a:xfrm>
            <a:off x="2873618" y="1471960"/>
            <a:ext cx="2196790" cy="461665"/>
          </a:xfrm>
          <a:prstGeom prst="rect">
            <a:avLst/>
          </a:prstGeom>
          <a:noFill/>
        </p:spPr>
        <p:txBody>
          <a:bodyPr wrap="square" rtlCol="0">
            <a:spAutoFit/>
          </a:bodyPr>
          <a:lstStyle/>
          <a:p>
            <a:pPr algn="ctr"/>
            <a:r>
              <a:rPr lang="es-419" sz="2400" b="1" dirty="0"/>
              <a:t>Training data</a:t>
            </a:r>
            <a:endParaRPr lang="en-US" sz="2400" b="1" dirty="0"/>
          </a:p>
        </p:txBody>
      </p:sp>
      <p:sp>
        <p:nvSpPr>
          <p:cNvPr id="7" name="TextBox 6">
            <a:extLst>
              <a:ext uri="{FF2B5EF4-FFF2-40B4-BE49-F238E27FC236}">
                <a16:creationId xmlns:a16="http://schemas.microsoft.com/office/drawing/2014/main" id="{360B7230-3F50-4837-B533-15454006423A}"/>
              </a:ext>
            </a:extLst>
          </p:cNvPr>
          <p:cNvSpPr txBox="1"/>
          <p:nvPr/>
        </p:nvSpPr>
        <p:spPr>
          <a:xfrm>
            <a:off x="7434146" y="1471960"/>
            <a:ext cx="2196790" cy="461665"/>
          </a:xfrm>
          <a:prstGeom prst="rect">
            <a:avLst/>
          </a:prstGeom>
          <a:noFill/>
        </p:spPr>
        <p:txBody>
          <a:bodyPr wrap="square" rtlCol="0">
            <a:spAutoFit/>
          </a:bodyPr>
          <a:lstStyle/>
          <a:p>
            <a:pPr algn="ctr"/>
            <a:r>
              <a:rPr lang="es-419" sz="2400" b="1" dirty="0"/>
              <a:t>Test data</a:t>
            </a:r>
            <a:endParaRPr lang="en-US" sz="2400" b="1" dirty="0"/>
          </a:p>
        </p:txBody>
      </p:sp>
      <p:pic>
        <p:nvPicPr>
          <p:cNvPr id="3" name="Picture 2">
            <a:extLst>
              <a:ext uri="{FF2B5EF4-FFF2-40B4-BE49-F238E27FC236}">
                <a16:creationId xmlns:a16="http://schemas.microsoft.com/office/drawing/2014/main" id="{45DFBBE9-AF5D-4CEF-8F54-19677DB84F44}"/>
              </a:ext>
            </a:extLst>
          </p:cNvPr>
          <p:cNvPicPr>
            <a:picLocks noChangeAspect="1"/>
          </p:cNvPicPr>
          <p:nvPr/>
        </p:nvPicPr>
        <p:blipFill>
          <a:blip r:embed="rId4"/>
          <a:stretch>
            <a:fillRect/>
          </a:stretch>
        </p:blipFill>
        <p:spPr>
          <a:xfrm>
            <a:off x="2219153" y="1902080"/>
            <a:ext cx="3476626" cy="3483960"/>
          </a:xfrm>
          <a:prstGeom prst="rect">
            <a:avLst/>
          </a:prstGeom>
        </p:spPr>
      </p:pic>
      <p:pic>
        <p:nvPicPr>
          <p:cNvPr id="5" name="Picture 4">
            <a:extLst>
              <a:ext uri="{FF2B5EF4-FFF2-40B4-BE49-F238E27FC236}">
                <a16:creationId xmlns:a16="http://schemas.microsoft.com/office/drawing/2014/main" id="{9B684C85-F57C-4F3B-A798-18661BA2519B}"/>
              </a:ext>
            </a:extLst>
          </p:cNvPr>
          <p:cNvPicPr>
            <a:picLocks noChangeAspect="1"/>
          </p:cNvPicPr>
          <p:nvPr/>
        </p:nvPicPr>
        <p:blipFill>
          <a:blip r:embed="rId5"/>
          <a:stretch>
            <a:fillRect/>
          </a:stretch>
        </p:blipFill>
        <p:spPr>
          <a:xfrm>
            <a:off x="6805323" y="1902080"/>
            <a:ext cx="3454435" cy="3483960"/>
          </a:xfrm>
          <a:prstGeom prst="rect">
            <a:avLst/>
          </a:prstGeom>
        </p:spPr>
      </p:pic>
    </p:spTree>
    <p:extLst>
      <p:ext uri="{BB962C8B-B14F-4D97-AF65-F5344CB8AC3E}">
        <p14:creationId xmlns:p14="http://schemas.microsoft.com/office/powerpoint/2010/main" val="1618903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11223116" cy="743869"/>
          </a:xfrm>
        </p:spPr>
        <p:txBody>
          <a:bodyPr vert="horz" lIns="91440" tIns="45720" rIns="91440" bIns="45720" rtlCol="0" anchor="b">
            <a:noAutofit/>
          </a:bodyPr>
          <a:lstStyle/>
          <a:p>
            <a:r>
              <a:rPr lang="es-419" sz="4800" dirty="0">
                <a:solidFill>
                  <a:schemeClr val="tx1">
                    <a:lumMod val="85000"/>
                    <a:lumOff val="15000"/>
                  </a:schemeClr>
                </a:solidFill>
              </a:rPr>
              <a:t>VALIDACIÓN CRUZADA (K-FOLD)</a:t>
            </a:r>
            <a:endParaRPr lang="en-US" sz="4800" dirty="0">
              <a:solidFill>
                <a:schemeClr val="tx1">
                  <a:lumMod val="85000"/>
                  <a:lumOff val="15000"/>
                </a:schemeClr>
              </a:solidFill>
            </a:endParaRPr>
          </a:p>
        </p:txBody>
      </p:sp>
      <p:pic>
        <p:nvPicPr>
          <p:cNvPr id="8" name="Picture 2" descr="Building reliable machine learning models with cross-validation">
            <a:extLst>
              <a:ext uri="{FF2B5EF4-FFF2-40B4-BE49-F238E27FC236}">
                <a16:creationId xmlns:a16="http://schemas.microsoft.com/office/drawing/2014/main" id="{14072B1A-CF79-40A9-BDC8-2A6DA60CB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564" y="1088420"/>
            <a:ext cx="4981575"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368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Machine Learning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ESCUELA FULLSTACK</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DBA1CAC6-6A93-435D-A653-17FB473E3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8823" y="4455621"/>
            <a:ext cx="895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40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ELECCIÓN DEL MODELO</a:t>
            </a:r>
            <a:endParaRPr lang="en-US" sz="4800" dirty="0">
              <a:solidFill>
                <a:schemeClr val="tx1">
                  <a:lumMod val="85000"/>
                  <a:lumOff val="15000"/>
                </a:schemeClr>
              </a:solidFill>
            </a:endParaRPr>
          </a:p>
        </p:txBody>
      </p:sp>
      <p:sp>
        <p:nvSpPr>
          <p:cNvPr id="3" name="TextBox 2">
            <a:extLst>
              <a:ext uri="{FF2B5EF4-FFF2-40B4-BE49-F238E27FC236}">
                <a16:creationId xmlns:a16="http://schemas.microsoft.com/office/drawing/2014/main" id="{2FA0BC9A-447A-42D4-AAEC-EA9D7D38B4EA}"/>
              </a:ext>
            </a:extLst>
          </p:cNvPr>
          <p:cNvSpPr txBox="1"/>
          <p:nvPr/>
        </p:nvSpPr>
        <p:spPr>
          <a:xfrm>
            <a:off x="1172736" y="4125952"/>
            <a:ext cx="10145752" cy="1569660"/>
          </a:xfrm>
          <a:prstGeom prst="rect">
            <a:avLst/>
          </a:prstGeom>
          <a:noFill/>
        </p:spPr>
        <p:txBody>
          <a:bodyPr wrap="square" rtlCol="0">
            <a:spAutoFit/>
          </a:bodyPr>
          <a:lstStyle/>
          <a:p>
            <a:r>
              <a:rPr lang="es-419" sz="2400" dirty="0"/>
              <a:t>Para elegir el o los modelos de Machine Learning correcto debemos empezar por la metodología CRISP-DM, teniendo un buen entendimiento de la pregunta a responder y los datos, habiéndolos transformado y teniendo las variables a usar necesarias.</a:t>
            </a:r>
            <a:endParaRPr lang="en-US" sz="2400" dirty="0"/>
          </a:p>
        </p:txBody>
      </p:sp>
      <p:sp>
        <p:nvSpPr>
          <p:cNvPr id="4" name="Oval 3">
            <a:extLst>
              <a:ext uri="{FF2B5EF4-FFF2-40B4-BE49-F238E27FC236}">
                <a16:creationId xmlns:a16="http://schemas.microsoft.com/office/drawing/2014/main" id="{9C5C97D3-A805-42D7-87F6-EAEDA808C90A}"/>
              </a:ext>
            </a:extLst>
          </p:cNvPr>
          <p:cNvSpPr/>
          <p:nvPr/>
        </p:nvSpPr>
        <p:spPr>
          <a:xfrm>
            <a:off x="1984917" y="1522582"/>
            <a:ext cx="2141034" cy="2007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DEFINIR LA PREGUNTA O EL PROBLEMA</a:t>
            </a:r>
            <a:endParaRPr lang="en-US" dirty="0"/>
          </a:p>
        </p:txBody>
      </p:sp>
      <p:sp>
        <p:nvSpPr>
          <p:cNvPr id="7" name="Oval 6">
            <a:extLst>
              <a:ext uri="{FF2B5EF4-FFF2-40B4-BE49-F238E27FC236}">
                <a16:creationId xmlns:a16="http://schemas.microsoft.com/office/drawing/2014/main" id="{36C2012D-0CE6-494D-BC6D-0565B4107985}"/>
              </a:ext>
            </a:extLst>
          </p:cNvPr>
          <p:cNvSpPr/>
          <p:nvPr/>
        </p:nvSpPr>
        <p:spPr>
          <a:xfrm>
            <a:off x="5037856" y="1522581"/>
            <a:ext cx="2141034" cy="200721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419" dirty="0"/>
              <a:t>DEFINIR EL TIPO DE MODELO</a:t>
            </a:r>
            <a:endParaRPr lang="en-US" dirty="0"/>
          </a:p>
        </p:txBody>
      </p:sp>
      <p:sp>
        <p:nvSpPr>
          <p:cNvPr id="8" name="Oval 7">
            <a:extLst>
              <a:ext uri="{FF2B5EF4-FFF2-40B4-BE49-F238E27FC236}">
                <a16:creationId xmlns:a16="http://schemas.microsoft.com/office/drawing/2014/main" id="{FB7EE82B-DB44-48BD-AA6D-2AB38C72010A}"/>
              </a:ext>
            </a:extLst>
          </p:cNvPr>
          <p:cNvSpPr/>
          <p:nvPr/>
        </p:nvSpPr>
        <p:spPr>
          <a:xfrm>
            <a:off x="8090795" y="1522580"/>
            <a:ext cx="2141034" cy="200721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419" dirty="0"/>
              <a:t>DEFINIR EL O LOS MODELOS QUE PUEDEN APLICAR</a:t>
            </a:r>
            <a:endParaRPr lang="en-US" dirty="0"/>
          </a:p>
        </p:txBody>
      </p:sp>
    </p:spTree>
    <p:extLst>
      <p:ext uri="{BB962C8B-B14F-4D97-AF65-F5344CB8AC3E}">
        <p14:creationId xmlns:p14="http://schemas.microsoft.com/office/powerpoint/2010/main" val="816056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ELECCIÓN DEL MODELO</a:t>
            </a:r>
            <a:endParaRPr lang="en-US" sz="4800" dirty="0">
              <a:solidFill>
                <a:schemeClr val="tx1">
                  <a:lumMod val="85000"/>
                  <a:lumOff val="15000"/>
                </a:schemeClr>
              </a:solidFill>
            </a:endParaRPr>
          </a:p>
        </p:txBody>
      </p:sp>
      <p:sp>
        <p:nvSpPr>
          <p:cNvPr id="4" name="TextBox 3">
            <a:extLst>
              <a:ext uri="{FF2B5EF4-FFF2-40B4-BE49-F238E27FC236}">
                <a16:creationId xmlns:a16="http://schemas.microsoft.com/office/drawing/2014/main" id="{FC1FF0EF-54DD-4D63-96C2-E1B9C3576990}"/>
              </a:ext>
            </a:extLst>
          </p:cNvPr>
          <p:cNvSpPr txBox="1"/>
          <p:nvPr/>
        </p:nvSpPr>
        <p:spPr>
          <a:xfrm>
            <a:off x="838198" y="4001705"/>
            <a:ext cx="10759069" cy="1938992"/>
          </a:xfrm>
          <a:prstGeom prst="rect">
            <a:avLst/>
          </a:prstGeom>
          <a:noFill/>
        </p:spPr>
        <p:txBody>
          <a:bodyPr wrap="square" rtlCol="0">
            <a:spAutoFit/>
          </a:bodyPr>
          <a:lstStyle/>
          <a:p>
            <a:r>
              <a:rPr lang="es-419" sz="2400" dirty="0"/>
              <a:t>Luego debemos definir si es un modelo de aprendizaje supervisado o no supervisado: ¿tenemos una variable target definida?)</a:t>
            </a:r>
          </a:p>
          <a:p>
            <a:endParaRPr lang="es-419" sz="2400" dirty="0"/>
          </a:p>
          <a:p>
            <a:r>
              <a:rPr lang="es-419" sz="2400" dirty="0"/>
              <a:t>Entonces definimos si es un modelo de Clasificación (variable target categórica), de Regresión (variable target numérica) o de Clustering (sin variable target)</a:t>
            </a:r>
          </a:p>
        </p:txBody>
      </p:sp>
      <p:sp>
        <p:nvSpPr>
          <p:cNvPr id="5" name="Oval 4">
            <a:extLst>
              <a:ext uri="{FF2B5EF4-FFF2-40B4-BE49-F238E27FC236}">
                <a16:creationId xmlns:a16="http://schemas.microsoft.com/office/drawing/2014/main" id="{C3371694-2E3B-46DB-A840-961D8913953E}"/>
              </a:ext>
            </a:extLst>
          </p:cNvPr>
          <p:cNvSpPr/>
          <p:nvPr/>
        </p:nvSpPr>
        <p:spPr>
          <a:xfrm>
            <a:off x="1984917" y="1522582"/>
            <a:ext cx="2141034" cy="200721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419" dirty="0"/>
              <a:t>DEFINIR LA PREGUNTA O EL PROBLEMA</a:t>
            </a:r>
            <a:endParaRPr lang="en-US" dirty="0"/>
          </a:p>
        </p:txBody>
      </p:sp>
      <p:sp>
        <p:nvSpPr>
          <p:cNvPr id="6" name="Oval 5">
            <a:extLst>
              <a:ext uri="{FF2B5EF4-FFF2-40B4-BE49-F238E27FC236}">
                <a16:creationId xmlns:a16="http://schemas.microsoft.com/office/drawing/2014/main" id="{05C93585-317E-4349-86E3-CB444A94C05E}"/>
              </a:ext>
            </a:extLst>
          </p:cNvPr>
          <p:cNvSpPr/>
          <p:nvPr/>
        </p:nvSpPr>
        <p:spPr>
          <a:xfrm>
            <a:off x="5037856" y="1522581"/>
            <a:ext cx="2141034" cy="2007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DEFINIR EL TIPO DE MODELO</a:t>
            </a:r>
            <a:endParaRPr lang="en-US" dirty="0"/>
          </a:p>
        </p:txBody>
      </p:sp>
      <p:sp>
        <p:nvSpPr>
          <p:cNvPr id="7" name="Oval 6">
            <a:extLst>
              <a:ext uri="{FF2B5EF4-FFF2-40B4-BE49-F238E27FC236}">
                <a16:creationId xmlns:a16="http://schemas.microsoft.com/office/drawing/2014/main" id="{6564F14E-05DD-4B56-B739-3E6C756AC952}"/>
              </a:ext>
            </a:extLst>
          </p:cNvPr>
          <p:cNvSpPr/>
          <p:nvPr/>
        </p:nvSpPr>
        <p:spPr>
          <a:xfrm>
            <a:off x="8090795" y="1522580"/>
            <a:ext cx="2141034" cy="200721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419" dirty="0"/>
              <a:t>DEFINIR EL O LOS MODELOS QUE PUEDEN APLICAR</a:t>
            </a:r>
            <a:endParaRPr lang="en-US" dirty="0"/>
          </a:p>
        </p:txBody>
      </p:sp>
    </p:spTree>
    <p:extLst>
      <p:ext uri="{BB962C8B-B14F-4D97-AF65-F5344CB8AC3E}">
        <p14:creationId xmlns:p14="http://schemas.microsoft.com/office/powerpoint/2010/main" val="252419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599078" y="2272683"/>
            <a:ext cx="3517567" cy="1562471"/>
          </a:xfrm>
        </p:spPr>
        <p:txBody>
          <a:bodyPr>
            <a:normAutofit/>
          </a:bodyPr>
          <a:lstStyle/>
          <a:p>
            <a:pPr algn="ctr"/>
            <a:r>
              <a:rPr lang="es-419" sz="4400" dirty="0"/>
              <a:t>CONTENIDO DEL CURSO</a:t>
            </a:r>
            <a:endParaRPr lang="en-US" sz="4400" dirty="0"/>
          </a:p>
        </p:txBody>
      </p:sp>
      <p:sp>
        <p:nvSpPr>
          <p:cNvPr id="5" name="TextBox 4">
            <a:extLst>
              <a:ext uri="{FF2B5EF4-FFF2-40B4-BE49-F238E27FC236}">
                <a16:creationId xmlns:a16="http://schemas.microsoft.com/office/drawing/2014/main" id="{6CE91A61-A34F-46C2-9447-38331DFC2B9E}"/>
              </a:ext>
            </a:extLst>
          </p:cNvPr>
          <p:cNvSpPr txBox="1"/>
          <p:nvPr/>
        </p:nvSpPr>
        <p:spPr>
          <a:xfrm>
            <a:off x="5343525" y="647700"/>
            <a:ext cx="6249397" cy="4247317"/>
          </a:xfrm>
          <a:prstGeom prst="rect">
            <a:avLst/>
          </a:prstGeom>
          <a:noFill/>
        </p:spPr>
        <p:txBody>
          <a:bodyPr wrap="square" rtlCol="0">
            <a:spAutoFit/>
          </a:bodyPr>
          <a:lstStyle/>
          <a:p>
            <a:r>
              <a:rPr lang="es-419" b="1" dirty="0"/>
              <a:t>SECCIÓN 1: INTRODUCCIÓN</a:t>
            </a:r>
          </a:p>
          <a:p>
            <a:pPr marL="285750" indent="-285750">
              <a:buFontTx/>
              <a:buChar char="-"/>
            </a:pPr>
            <a:r>
              <a:rPr lang="es-419" dirty="0"/>
              <a:t>Qué es Machine Learning y casos de uso</a:t>
            </a:r>
          </a:p>
          <a:p>
            <a:pPr marL="285750" indent="-285750">
              <a:buFontTx/>
              <a:buChar char="-"/>
            </a:pPr>
            <a:r>
              <a:rPr lang="es-419" dirty="0"/>
              <a:t>Presentación del caso aplicativo</a:t>
            </a:r>
          </a:p>
          <a:p>
            <a:endParaRPr lang="es-419" b="1" dirty="0"/>
          </a:p>
          <a:p>
            <a:endParaRPr lang="es-419" b="1" dirty="0"/>
          </a:p>
          <a:p>
            <a:r>
              <a:rPr lang="es-419" b="1" dirty="0"/>
              <a:t>SECCIÓN 2</a:t>
            </a:r>
          </a:p>
          <a:p>
            <a:r>
              <a:rPr lang="es-419" b="1" dirty="0"/>
              <a:t>CONCEPTOS BÁSICOS</a:t>
            </a:r>
          </a:p>
          <a:p>
            <a:endParaRPr lang="es-419" dirty="0"/>
          </a:p>
          <a:p>
            <a:pPr marL="285750" indent="-285750">
              <a:buFontTx/>
              <a:buChar char="-"/>
            </a:pPr>
            <a:r>
              <a:rPr lang="es-419" dirty="0"/>
              <a:t>Modelos de aprendizaje supervisado</a:t>
            </a:r>
          </a:p>
          <a:p>
            <a:pPr marL="285750" indent="-285750">
              <a:buFontTx/>
              <a:buChar char="-"/>
            </a:pPr>
            <a:r>
              <a:rPr lang="es-419" dirty="0"/>
              <a:t>Modelos de aprendizaje no supervisado</a:t>
            </a:r>
          </a:p>
          <a:p>
            <a:pPr marL="285750" indent="-285750">
              <a:buFontTx/>
              <a:buChar char="-"/>
            </a:pPr>
            <a:r>
              <a:rPr lang="es-419" dirty="0"/>
              <a:t>Diferencias entre aprendizaje supervisado y no supervisado</a:t>
            </a:r>
          </a:p>
          <a:p>
            <a:pPr marL="285750" indent="-285750">
              <a:buFontTx/>
              <a:buChar char="-"/>
            </a:pPr>
            <a:r>
              <a:rPr lang="es-419" dirty="0"/>
              <a:t>Metodología CRISP-DM</a:t>
            </a:r>
          </a:p>
          <a:p>
            <a:pPr marL="285750" indent="-285750">
              <a:buFontTx/>
              <a:buChar char="-"/>
            </a:pPr>
            <a:r>
              <a:rPr lang="es-419" dirty="0"/>
              <a:t>Machine Learning vs. Analytics</a:t>
            </a:r>
          </a:p>
          <a:p>
            <a:pPr marL="285750" indent="-285750">
              <a:buFontTx/>
              <a:buChar char="-"/>
            </a:pPr>
            <a:r>
              <a:rPr lang="es-419" dirty="0"/>
              <a:t>Machine Learning en Python</a:t>
            </a:r>
          </a:p>
          <a:p>
            <a:endParaRPr lang="es-419" dirty="0"/>
          </a:p>
        </p:txBody>
      </p:sp>
    </p:spTree>
    <p:extLst>
      <p:ext uri="{BB962C8B-B14F-4D97-AF65-F5344CB8AC3E}">
        <p14:creationId xmlns:p14="http://schemas.microsoft.com/office/powerpoint/2010/main" val="2990720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ELECCIÓN DEL MODELO</a:t>
            </a:r>
            <a:endParaRPr lang="en-US" sz="4800" dirty="0">
              <a:solidFill>
                <a:schemeClr val="tx1">
                  <a:lumMod val="85000"/>
                  <a:lumOff val="15000"/>
                </a:schemeClr>
              </a:solidFill>
            </a:endParaRPr>
          </a:p>
        </p:txBody>
      </p:sp>
      <p:sp>
        <p:nvSpPr>
          <p:cNvPr id="4" name="TextBox 3">
            <a:extLst>
              <a:ext uri="{FF2B5EF4-FFF2-40B4-BE49-F238E27FC236}">
                <a16:creationId xmlns:a16="http://schemas.microsoft.com/office/drawing/2014/main" id="{FC1FF0EF-54DD-4D63-96C2-E1B9C3576990}"/>
              </a:ext>
            </a:extLst>
          </p:cNvPr>
          <p:cNvSpPr txBox="1"/>
          <p:nvPr/>
        </p:nvSpPr>
        <p:spPr>
          <a:xfrm>
            <a:off x="838198" y="4001705"/>
            <a:ext cx="10759069" cy="2308324"/>
          </a:xfrm>
          <a:prstGeom prst="rect">
            <a:avLst/>
          </a:prstGeom>
          <a:noFill/>
        </p:spPr>
        <p:txBody>
          <a:bodyPr wrap="square" rtlCol="0">
            <a:spAutoFit/>
          </a:bodyPr>
          <a:lstStyle/>
          <a:p>
            <a:r>
              <a:rPr lang="es-419" sz="2400" dirty="0"/>
              <a:t>Ya que conocemos que hay varios modelos de cada tipo, debemos explorar cuál es el modelo correcto para nuestro caso en base a bibliografía o información adicional sobre los modelos u otras aplicaciones que se hayan realizado antes.</a:t>
            </a:r>
          </a:p>
          <a:p>
            <a:endParaRPr lang="es-419" sz="2400" dirty="0"/>
          </a:p>
          <a:p>
            <a:r>
              <a:rPr lang="es-419" sz="2400" dirty="0"/>
              <a:t>En muchos casos, se elegirá un set de modelos a evaluar y luego validaremos cuál tiene el mejor resultado por lo cual se elegirá como el ganador.</a:t>
            </a:r>
          </a:p>
        </p:txBody>
      </p:sp>
      <p:sp>
        <p:nvSpPr>
          <p:cNvPr id="5" name="Oval 4">
            <a:extLst>
              <a:ext uri="{FF2B5EF4-FFF2-40B4-BE49-F238E27FC236}">
                <a16:creationId xmlns:a16="http://schemas.microsoft.com/office/drawing/2014/main" id="{C3371694-2E3B-46DB-A840-961D8913953E}"/>
              </a:ext>
            </a:extLst>
          </p:cNvPr>
          <p:cNvSpPr/>
          <p:nvPr/>
        </p:nvSpPr>
        <p:spPr>
          <a:xfrm>
            <a:off x="1984917" y="1522582"/>
            <a:ext cx="2141034" cy="200721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419" dirty="0"/>
              <a:t>DEFINIR LA PREGUNTA O EL PROBLEMA</a:t>
            </a:r>
            <a:endParaRPr lang="en-US" dirty="0"/>
          </a:p>
        </p:txBody>
      </p:sp>
      <p:sp>
        <p:nvSpPr>
          <p:cNvPr id="6" name="Oval 5">
            <a:extLst>
              <a:ext uri="{FF2B5EF4-FFF2-40B4-BE49-F238E27FC236}">
                <a16:creationId xmlns:a16="http://schemas.microsoft.com/office/drawing/2014/main" id="{05C93585-317E-4349-86E3-CB444A94C05E}"/>
              </a:ext>
            </a:extLst>
          </p:cNvPr>
          <p:cNvSpPr/>
          <p:nvPr/>
        </p:nvSpPr>
        <p:spPr>
          <a:xfrm>
            <a:off x="5037856" y="1522581"/>
            <a:ext cx="2141034" cy="2007219"/>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419" dirty="0"/>
              <a:t>DEFINIR EL TIPO DE MODELO</a:t>
            </a:r>
            <a:endParaRPr lang="en-US" dirty="0"/>
          </a:p>
        </p:txBody>
      </p:sp>
      <p:sp>
        <p:nvSpPr>
          <p:cNvPr id="7" name="Oval 6">
            <a:extLst>
              <a:ext uri="{FF2B5EF4-FFF2-40B4-BE49-F238E27FC236}">
                <a16:creationId xmlns:a16="http://schemas.microsoft.com/office/drawing/2014/main" id="{6564F14E-05DD-4B56-B739-3E6C756AC952}"/>
              </a:ext>
            </a:extLst>
          </p:cNvPr>
          <p:cNvSpPr/>
          <p:nvPr/>
        </p:nvSpPr>
        <p:spPr>
          <a:xfrm>
            <a:off x="8090795" y="1522580"/>
            <a:ext cx="2141034" cy="2007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DEFINIR EL O LOS MODELOS QUE PUEDEN APLICAR</a:t>
            </a:r>
            <a:endParaRPr lang="en-US" dirty="0"/>
          </a:p>
        </p:txBody>
      </p:sp>
    </p:spTree>
    <p:extLst>
      <p:ext uri="{BB962C8B-B14F-4D97-AF65-F5344CB8AC3E}">
        <p14:creationId xmlns:p14="http://schemas.microsoft.com/office/powerpoint/2010/main" val="2313362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11256569" cy="743869"/>
          </a:xfrm>
        </p:spPr>
        <p:txBody>
          <a:bodyPr vert="horz" lIns="91440" tIns="45720" rIns="91440" bIns="45720" rtlCol="0" anchor="b">
            <a:noAutofit/>
          </a:bodyPr>
          <a:lstStyle/>
          <a:p>
            <a:r>
              <a:rPr lang="es-419" sz="4800" dirty="0">
                <a:solidFill>
                  <a:schemeClr val="tx1">
                    <a:lumMod val="85000"/>
                    <a:lumOff val="15000"/>
                  </a:schemeClr>
                </a:solidFill>
              </a:rPr>
              <a:t>ANÁLISIS EXPLORATORIO DE DATOS</a:t>
            </a:r>
            <a:endParaRPr lang="en-US" sz="4800" dirty="0">
              <a:solidFill>
                <a:schemeClr val="tx1">
                  <a:lumMod val="85000"/>
                  <a:lumOff val="15000"/>
                </a:schemeClr>
              </a:solidFill>
            </a:endParaRPr>
          </a:p>
        </p:txBody>
      </p:sp>
      <p:sp>
        <p:nvSpPr>
          <p:cNvPr id="3" name="TextBox 2">
            <a:extLst>
              <a:ext uri="{FF2B5EF4-FFF2-40B4-BE49-F238E27FC236}">
                <a16:creationId xmlns:a16="http://schemas.microsoft.com/office/drawing/2014/main" id="{3C3F631D-191D-4CA8-85F9-B255F0C856F9}"/>
              </a:ext>
            </a:extLst>
          </p:cNvPr>
          <p:cNvSpPr txBox="1"/>
          <p:nvPr/>
        </p:nvSpPr>
        <p:spPr>
          <a:xfrm>
            <a:off x="1014761" y="1293541"/>
            <a:ext cx="10147610" cy="4401205"/>
          </a:xfrm>
          <a:prstGeom prst="rect">
            <a:avLst/>
          </a:prstGeom>
          <a:noFill/>
        </p:spPr>
        <p:txBody>
          <a:bodyPr wrap="square" rtlCol="0">
            <a:spAutoFit/>
          </a:bodyPr>
          <a:lstStyle/>
          <a:p>
            <a:pPr marL="285750" indent="-285750">
              <a:buFontTx/>
              <a:buChar char="-"/>
            </a:pPr>
            <a:r>
              <a:rPr lang="en-US" sz="2800"/>
              <a:t>Evaluar datos, cantidad y tipos de dato</a:t>
            </a:r>
          </a:p>
          <a:p>
            <a:pPr marL="742950" lvl="1" indent="-285750">
              <a:buFontTx/>
              <a:buChar char="-"/>
            </a:pPr>
            <a:r>
              <a:rPr lang="en-US" sz="2800"/>
              <a:t>Dataframe, columns, value_counts, dtypes, shape</a:t>
            </a:r>
          </a:p>
          <a:p>
            <a:pPr marL="285750" indent="-285750">
              <a:buFontTx/>
              <a:buChar char="-"/>
            </a:pPr>
            <a:r>
              <a:rPr lang="en-US" sz="2800"/>
              <a:t>Revisar valores nulos o faltantes</a:t>
            </a:r>
          </a:p>
          <a:p>
            <a:pPr marL="742950" lvl="1" indent="-285750">
              <a:buFontTx/>
              <a:buChar char="-"/>
            </a:pPr>
            <a:r>
              <a:rPr lang="en-US" sz="2800"/>
              <a:t>isna, fillna, dropna</a:t>
            </a:r>
          </a:p>
          <a:p>
            <a:pPr marL="285750" indent="-285750">
              <a:buFontTx/>
              <a:buChar char="-"/>
            </a:pPr>
            <a:r>
              <a:rPr lang="en-US" sz="2800"/>
              <a:t>Medidas estadísticas y de tendencia: varianza, desviación estándar, rango, media, mediana, moda</a:t>
            </a:r>
          </a:p>
          <a:p>
            <a:pPr marL="742950" lvl="1" indent="-285750">
              <a:buFontTx/>
              <a:buChar char="-"/>
            </a:pPr>
            <a:r>
              <a:rPr lang="en-US" sz="2800"/>
              <a:t>Python: describe, stdev, variance, range, mean, mode, median</a:t>
            </a:r>
          </a:p>
          <a:p>
            <a:pPr marL="285750" indent="-285750">
              <a:buFontTx/>
              <a:buChar char="-"/>
            </a:pPr>
            <a:r>
              <a:rPr lang="en-US" sz="2800"/>
              <a:t>Visualización de datos: histograma, boxplot, gráficas de barras, gráficas de dispersión, etc.</a:t>
            </a:r>
          </a:p>
          <a:p>
            <a:pPr marL="285750" indent="-285750">
              <a:buFontTx/>
              <a:buChar char="-"/>
            </a:pPr>
            <a:r>
              <a:rPr lang="en-US" sz="2800"/>
              <a:t>Evaluar relaciones entre las variables</a:t>
            </a:r>
          </a:p>
        </p:txBody>
      </p:sp>
    </p:spTree>
    <p:extLst>
      <p:ext uri="{BB962C8B-B14F-4D97-AF65-F5344CB8AC3E}">
        <p14:creationId xmlns:p14="http://schemas.microsoft.com/office/powerpoint/2010/main" val="2081475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11256569" cy="743869"/>
          </a:xfrm>
        </p:spPr>
        <p:txBody>
          <a:bodyPr vert="horz" lIns="91440" tIns="45720" rIns="91440" bIns="45720" rtlCol="0" anchor="b">
            <a:noAutofit/>
          </a:bodyPr>
          <a:lstStyle/>
          <a:p>
            <a:r>
              <a:rPr lang="es-419" sz="4800" dirty="0">
                <a:solidFill>
                  <a:schemeClr val="tx1">
                    <a:lumMod val="85000"/>
                    <a:lumOff val="15000"/>
                  </a:schemeClr>
                </a:solidFill>
              </a:rPr>
              <a:t>ANÁLISIS EXPLORATORIO DE DATOS</a:t>
            </a:r>
            <a:endParaRPr lang="en-US" sz="4800" dirty="0">
              <a:solidFill>
                <a:schemeClr val="tx1">
                  <a:lumMod val="85000"/>
                  <a:lumOff val="15000"/>
                </a:schemeClr>
              </a:solidFill>
            </a:endParaRPr>
          </a:p>
        </p:txBody>
      </p:sp>
      <p:sp>
        <p:nvSpPr>
          <p:cNvPr id="3" name="TextBox 2">
            <a:extLst>
              <a:ext uri="{FF2B5EF4-FFF2-40B4-BE49-F238E27FC236}">
                <a16:creationId xmlns:a16="http://schemas.microsoft.com/office/drawing/2014/main" id="{3C3F631D-191D-4CA8-85F9-B255F0C856F9}"/>
              </a:ext>
            </a:extLst>
          </p:cNvPr>
          <p:cNvSpPr txBox="1"/>
          <p:nvPr/>
        </p:nvSpPr>
        <p:spPr>
          <a:xfrm>
            <a:off x="1014761" y="1293541"/>
            <a:ext cx="10147610" cy="4401205"/>
          </a:xfrm>
          <a:prstGeom prst="rect">
            <a:avLst/>
          </a:prstGeom>
          <a:noFill/>
        </p:spPr>
        <p:txBody>
          <a:bodyPr wrap="square" rtlCol="0">
            <a:spAutoFit/>
          </a:bodyPr>
          <a:lstStyle/>
          <a:p>
            <a:pPr marL="285750" indent="-285750">
              <a:buFontTx/>
              <a:buChar char="-"/>
            </a:pPr>
            <a:r>
              <a:rPr lang="en-US" sz="2800"/>
              <a:t>Evaluar datos, cantidad y tipos de dato</a:t>
            </a:r>
          </a:p>
          <a:p>
            <a:pPr marL="742950" lvl="1" indent="-285750">
              <a:buFontTx/>
              <a:buChar char="-"/>
            </a:pPr>
            <a:r>
              <a:rPr lang="en-US" sz="2800"/>
              <a:t>Dataframe, columns, value_counts, dtypes, shape</a:t>
            </a:r>
          </a:p>
          <a:p>
            <a:pPr marL="285750" indent="-285750">
              <a:buFontTx/>
              <a:buChar char="-"/>
            </a:pPr>
            <a:r>
              <a:rPr lang="en-US" sz="2800"/>
              <a:t>Revisar valores nulos o faltantes</a:t>
            </a:r>
          </a:p>
          <a:p>
            <a:pPr marL="742950" lvl="1" indent="-285750">
              <a:buFontTx/>
              <a:buChar char="-"/>
            </a:pPr>
            <a:r>
              <a:rPr lang="en-US" sz="2800"/>
              <a:t>isna, fillna, dropna</a:t>
            </a:r>
          </a:p>
          <a:p>
            <a:pPr marL="285750" indent="-285750">
              <a:buFontTx/>
              <a:buChar char="-"/>
            </a:pPr>
            <a:r>
              <a:rPr lang="en-US" sz="2800"/>
              <a:t>Medidas estadísticas y de tendencia: varianza, desviación estándar, rango, media, mediana, moda</a:t>
            </a:r>
          </a:p>
          <a:p>
            <a:pPr marL="742950" lvl="1" indent="-285750">
              <a:buFontTx/>
              <a:buChar char="-"/>
            </a:pPr>
            <a:r>
              <a:rPr lang="en-US" sz="2800"/>
              <a:t>Python: describe, stdev, variance, range, mean, mode, median</a:t>
            </a:r>
          </a:p>
          <a:p>
            <a:pPr marL="285750" indent="-285750">
              <a:buFontTx/>
              <a:buChar char="-"/>
            </a:pPr>
            <a:r>
              <a:rPr lang="en-US" sz="2800"/>
              <a:t>Visualización de datos: histograma, boxplot, gráficas de barras, gráficas de dispersión, etc.</a:t>
            </a:r>
          </a:p>
          <a:p>
            <a:pPr marL="285750" indent="-285750">
              <a:buFontTx/>
              <a:buChar char="-"/>
            </a:pPr>
            <a:r>
              <a:rPr lang="en-US" sz="2800"/>
              <a:t>Evaluar relaciones entre las variables</a:t>
            </a:r>
          </a:p>
        </p:txBody>
      </p:sp>
      <p:pic>
        <p:nvPicPr>
          <p:cNvPr id="5" name="Graphic 4" descr="Checkmark">
            <a:extLst>
              <a:ext uri="{FF2B5EF4-FFF2-40B4-BE49-F238E27FC236}">
                <a16:creationId xmlns:a16="http://schemas.microsoft.com/office/drawing/2014/main" id="{1A91959B-298E-4C33-BA18-5151796B47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0508" y="1533292"/>
            <a:ext cx="596590" cy="596590"/>
          </a:xfrm>
          <a:prstGeom prst="rect">
            <a:avLst/>
          </a:prstGeom>
        </p:spPr>
      </p:pic>
      <p:pic>
        <p:nvPicPr>
          <p:cNvPr id="6" name="Graphic 5" descr="Checkmark">
            <a:extLst>
              <a:ext uri="{FF2B5EF4-FFF2-40B4-BE49-F238E27FC236}">
                <a16:creationId xmlns:a16="http://schemas.microsoft.com/office/drawing/2014/main" id="{FCB8F479-8DF0-4A9C-BA6D-6D1E1465C0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0508" y="2369633"/>
            <a:ext cx="596590" cy="596590"/>
          </a:xfrm>
          <a:prstGeom prst="rect">
            <a:avLst/>
          </a:prstGeom>
        </p:spPr>
      </p:pic>
      <p:pic>
        <p:nvPicPr>
          <p:cNvPr id="8" name="Graphic 7" descr="Checkmark">
            <a:extLst>
              <a:ext uri="{FF2B5EF4-FFF2-40B4-BE49-F238E27FC236}">
                <a16:creationId xmlns:a16="http://schemas.microsoft.com/office/drawing/2014/main" id="{D9A28EDF-EC33-4020-945C-06AD78042F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2495" y="3195848"/>
            <a:ext cx="596590" cy="596590"/>
          </a:xfrm>
          <a:prstGeom prst="rect">
            <a:avLst/>
          </a:prstGeom>
        </p:spPr>
      </p:pic>
    </p:spTree>
    <p:extLst>
      <p:ext uri="{BB962C8B-B14F-4D97-AF65-F5344CB8AC3E}">
        <p14:creationId xmlns:p14="http://schemas.microsoft.com/office/powerpoint/2010/main" val="3587673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VISUALIZACIÓN DE DATOS</a:t>
            </a:r>
            <a:endParaRPr lang="en-US" sz="4800" dirty="0">
              <a:solidFill>
                <a:schemeClr val="tx1">
                  <a:lumMod val="85000"/>
                  <a:lumOff val="15000"/>
                </a:schemeClr>
              </a:solidFill>
            </a:endParaRPr>
          </a:p>
        </p:txBody>
      </p:sp>
      <p:sp>
        <p:nvSpPr>
          <p:cNvPr id="3" name="Rectangle 2">
            <a:extLst>
              <a:ext uri="{FF2B5EF4-FFF2-40B4-BE49-F238E27FC236}">
                <a16:creationId xmlns:a16="http://schemas.microsoft.com/office/drawing/2014/main" id="{74441134-FD15-483F-ABD2-96C9F8D53F21}"/>
              </a:ext>
            </a:extLst>
          </p:cNvPr>
          <p:cNvSpPr/>
          <p:nvPr/>
        </p:nvSpPr>
        <p:spPr>
          <a:xfrm>
            <a:off x="279833" y="1351721"/>
            <a:ext cx="3717132" cy="1015663"/>
          </a:xfrm>
          <a:prstGeom prst="rect">
            <a:avLst/>
          </a:prstGeom>
          <a:noFill/>
        </p:spPr>
        <p:txBody>
          <a:bodyPr wrap="square" rtlCol="0">
            <a:spAutoFit/>
          </a:bodyPr>
          <a:lstStyle/>
          <a:p>
            <a:pPr algn="ctr"/>
            <a:r>
              <a:rPr lang="es-ES" sz="2000" b="1" dirty="0"/>
              <a:t>Matplotlib</a:t>
            </a:r>
          </a:p>
          <a:p>
            <a:pPr algn="ctr"/>
            <a:r>
              <a:rPr lang="es-ES" sz="2000" b="1" dirty="0"/>
              <a:t>Es la librería más usada. Muy flexible y configurable.</a:t>
            </a:r>
          </a:p>
        </p:txBody>
      </p:sp>
      <p:sp>
        <p:nvSpPr>
          <p:cNvPr id="4" name="Rectangle 3">
            <a:extLst>
              <a:ext uri="{FF2B5EF4-FFF2-40B4-BE49-F238E27FC236}">
                <a16:creationId xmlns:a16="http://schemas.microsoft.com/office/drawing/2014/main" id="{846CF027-1EB9-44C3-9C45-2420D2571AE3}"/>
              </a:ext>
            </a:extLst>
          </p:cNvPr>
          <p:cNvSpPr/>
          <p:nvPr/>
        </p:nvSpPr>
        <p:spPr>
          <a:xfrm>
            <a:off x="3937433" y="1338280"/>
            <a:ext cx="3717132" cy="1015663"/>
          </a:xfrm>
          <a:prstGeom prst="rect">
            <a:avLst/>
          </a:prstGeom>
          <a:noFill/>
        </p:spPr>
        <p:txBody>
          <a:bodyPr wrap="square" rtlCol="0">
            <a:spAutoFit/>
          </a:bodyPr>
          <a:lstStyle/>
          <a:p>
            <a:pPr algn="ctr"/>
            <a:r>
              <a:rPr lang="es-ES" sz="2000" b="1" dirty="0"/>
              <a:t>Seaborn</a:t>
            </a:r>
          </a:p>
          <a:p>
            <a:pPr algn="ctr"/>
            <a:r>
              <a:rPr lang="es-ES" sz="2000" b="1" dirty="0"/>
              <a:t>Funciona sobre Matplotlib. Incluye un diseño pre definido</a:t>
            </a:r>
          </a:p>
        </p:txBody>
      </p:sp>
      <p:sp>
        <p:nvSpPr>
          <p:cNvPr id="5" name="Rectangle 4">
            <a:extLst>
              <a:ext uri="{FF2B5EF4-FFF2-40B4-BE49-F238E27FC236}">
                <a16:creationId xmlns:a16="http://schemas.microsoft.com/office/drawing/2014/main" id="{D9CF9DBA-44E0-4C2F-862D-58EE35C22363}"/>
              </a:ext>
            </a:extLst>
          </p:cNvPr>
          <p:cNvSpPr/>
          <p:nvPr/>
        </p:nvSpPr>
        <p:spPr>
          <a:xfrm>
            <a:off x="7654565" y="1338280"/>
            <a:ext cx="3717133" cy="1015663"/>
          </a:xfrm>
          <a:prstGeom prst="rect">
            <a:avLst/>
          </a:prstGeom>
          <a:noFill/>
        </p:spPr>
        <p:txBody>
          <a:bodyPr wrap="square" rtlCol="0">
            <a:spAutoFit/>
          </a:bodyPr>
          <a:lstStyle/>
          <a:p>
            <a:pPr algn="ctr"/>
            <a:r>
              <a:rPr lang="es-ES" sz="2000" b="1" dirty="0"/>
              <a:t>Plotly</a:t>
            </a:r>
          </a:p>
          <a:p>
            <a:pPr algn="ctr"/>
            <a:r>
              <a:rPr lang="es-ES" sz="2000" b="1" dirty="0"/>
              <a:t>Fácil de usar, con buen diseño e interactividad.</a:t>
            </a:r>
          </a:p>
        </p:txBody>
      </p:sp>
      <p:pic>
        <p:nvPicPr>
          <p:cNvPr id="6" name="Picture 6" descr="Image for post">
            <a:extLst>
              <a:ext uri="{FF2B5EF4-FFF2-40B4-BE49-F238E27FC236}">
                <a16:creationId xmlns:a16="http://schemas.microsoft.com/office/drawing/2014/main" id="{3E792CEC-8EFB-41B2-8C23-2350EF4150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49" y="2510820"/>
            <a:ext cx="28575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lotly: The front-end for ML and data science models">
            <a:extLst>
              <a:ext uri="{FF2B5EF4-FFF2-40B4-BE49-F238E27FC236}">
                <a16:creationId xmlns:a16="http://schemas.microsoft.com/office/drawing/2014/main" id="{FD1A6948-CC90-4685-9651-716FEBC867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044" y="2279889"/>
            <a:ext cx="2932914" cy="11476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Tutorial de seaborn | Interactive Chaos">
            <a:extLst>
              <a:ext uri="{FF2B5EF4-FFF2-40B4-BE49-F238E27FC236}">
                <a16:creationId xmlns:a16="http://schemas.microsoft.com/office/drawing/2014/main" id="{CD27EBC9-30C0-4729-8E68-0C7A6E0EDF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9092" y="2279889"/>
            <a:ext cx="2172878" cy="10864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Add hash pattern to a seaborn bar plot - Stack Overflow">
            <a:extLst>
              <a:ext uri="{FF2B5EF4-FFF2-40B4-BE49-F238E27FC236}">
                <a16:creationId xmlns:a16="http://schemas.microsoft.com/office/drawing/2014/main" id="{A1DD8781-8D69-4EA1-B521-DAE58C7A26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0219" y="3661381"/>
            <a:ext cx="2697373" cy="21687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Grouped bar chart with labels — Matplotlib 3.1.2 documentation">
            <a:extLst>
              <a:ext uri="{FF2B5EF4-FFF2-40B4-BE49-F238E27FC236}">
                <a16:creationId xmlns:a16="http://schemas.microsoft.com/office/drawing/2014/main" id="{425D5BFF-236B-4568-A6E6-D12C89C521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609" y="3661381"/>
            <a:ext cx="2769540" cy="20771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Bar chart race with Plotly. Most common baby names in Barcelona ...">
            <a:extLst>
              <a:ext uri="{FF2B5EF4-FFF2-40B4-BE49-F238E27FC236}">
                <a16:creationId xmlns:a16="http://schemas.microsoft.com/office/drawing/2014/main" id="{67BD60A2-0CC5-4F1F-87AE-A1680BA27F83}"/>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654565" y="3661381"/>
            <a:ext cx="4292180" cy="190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396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VISUALIZACIÓN DE DATOS</a:t>
            </a:r>
            <a:endParaRPr lang="en-US" sz="4800" dirty="0">
              <a:solidFill>
                <a:schemeClr val="tx1">
                  <a:lumMod val="85000"/>
                  <a:lumOff val="15000"/>
                </a:schemeClr>
              </a:solidFill>
            </a:endParaRPr>
          </a:p>
        </p:txBody>
      </p:sp>
      <p:sp>
        <p:nvSpPr>
          <p:cNvPr id="12" name="Rectangle 11">
            <a:extLst>
              <a:ext uri="{FF2B5EF4-FFF2-40B4-BE49-F238E27FC236}">
                <a16:creationId xmlns:a16="http://schemas.microsoft.com/office/drawing/2014/main" id="{D0073948-1ADE-451F-BED7-C7D48836A68F}"/>
              </a:ext>
            </a:extLst>
          </p:cNvPr>
          <p:cNvSpPr/>
          <p:nvPr/>
        </p:nvSpPr>
        <p:spPr>
          <a:xfrm>
            <a:off x="437460" y="1108134"/>
            <a:ext cx="3267748" cy="1477328"/>
          </a:xfrm>
          <a:prstGeom prst="rect">
            <a:avLst/>
          </a:prstGeom>
          <a:noFill/>
        </p:spPr>
        <p:txBody>
          <a:bodyPr wrap="square" rtlCol="0">
            <a:spAutoFit/>
          </a:bodyPr>
          <a:lstStyle/>
          <a:p>
            <a:pPr algn="just"/>
            <a:r>
              <a:rPr lang="es-ES" b="1" dirty="0"/>
              <a:t>Los </a:t>
            </a:r>
            <a:r>
              <a:rPr lang="es-ES" b="1" u="sng" dirty="0"/>
              <a:t>histogramas</a:t>
            </a:r>
            <a:r>
              <a:rPr lang="es-ES" b="1" dirty="0"/>
              <a:t> nos sirven para ver la distribución de los datos continuos. Y nos indica la frecuencia de ocurrencia de los datos continuos.</a:t>
            </a:r>
          </a:p>
        </p:txBody>
      </p:sp>
      <p:pic>
        <p:nvPicPr>
          <p:cNvPr id="13" name="Picture 2" descr="numpy.histogram — NumPy v1.17 Manual">
            <a:extLst>
              <a:ext uri="{FF2B5EF4-FFF2-40B4-BE49-F238E27FC236}">
                <a16:creationId xmlns:a16="http://schemas.microsoft.com/office/drawing/2014/main" id="{0B0CB271-B760-418D-9F6C-4E72419D8C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32" t="14426" r="9376" b="11426"/>
          <a:stretch/>
        </p:blipFill>
        <p:spPr bwMode="auto">
          <a:xfrm>
            <a:off x="636484" y="2585462"/>
            <a:ext cx="2869699" cy="16962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ow to plot a very simple bar chart using Matplotlib ...">
            <a:extLst>
              <a:ext uri="{FF2B5EF4-FFF2-40B4-BE49-F238E27FC236}">
                <a16:creationId xmlns:a16="http://schemas.microsoft.com/office/drawing/2014/main" id="{2C09BE8A-D21C-4701-A0CE-A1FC13861C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89" t="11383" r="9416" b="4565"/>
          <a:stretch/>
        </p:blipFill>
        <p:spPr bwMode="auto">
          <a:xfrm>
            <a:off x="4771493" y="2585462"/>
            <a:ext cx="2262862" cy="16962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9B6B925-78F0-443D-AFC0-2771D3258772}"/>
              </a:ext>
            </a:extLst>
          </p:cNvPr>
          <p:cNvSpPr/>
          <p:nvPr/>
        </p:nvSpPr>
        <p:spPr>
          <a:xfrm>
            <a:off x="3968402" y="1108134"/>
            <a:ext cx="3869044" cy="1200329"/>
          </a:xfrm>
          <a:prstGeom prst="rect">
            <a:avLst/>
          </a:prstGeom>
          <a:noFill/>
        </p:spPr>
        <p:txBody>
          <a:bodyPr wrap="square" rtlCol="0">
            <a:spAutoFit/>
          </a:bodyPr>
          <a:lstStyle/>
          <a:p>
            <a:pPr algn="just"/>
            <a:r>
              <a:rPr lang="es-ES" b="1" dirty="0"/>
              <a:t>Las </a:t>
            </a:r>
            <a:r>
              <a:rPr lang="es-ES" b="1" u="sng" dirty="0"/>
              <a:t>gráficas de barras </a:t>
            </a:r>
            <a:r>
              <a:rPr lang="es-ES" b="1" dirty="0"/>
              <a:t>nos sirven para ver distribución de datos categóricos y también para evaluar otras medidas además de frecuencia.</a:t>
            </a:r>
          </a:p>
        </p:txBody>
      </p:sp>
      <p:sp>
        <p:nvSpPr>
          <p:cNvPr id="16" name="Rectangle 15">
            <a:extLst>
              <a:ext uri="{FF2B5EF4-FFF2-40B4-BE49-F238E27FC236}">
                <a16:creationId xmlns:a16="http://schemas.microsoft.com/office/drawing/2014/main" id="{DBD1C1AD-F935-42AA-BEB5-AA4E96ED4AE5}"/>
              </a:ext>
            </a:extLst>
          </p:cNvPr>
          <p:cNvSpPr/>
          <p:nvPr/>
        </p:nvSpPr>
        <p:spPr>
          <a:xfrm>
            <a:off x="8223598" y="1096030"/>
            <a:ext cx="3869043" cy="1477328"/>
          </a:xfrm>
          <a:prstGeom prst="rect">
            <a:avLst/>
          </a:prstGeom>
          <a:noFill/>
        </p:spPr>
        <p:txBody>
          <a:bodyPr wrap="square" rtlCol="0">
            <a:spAutoFit/>
          </a:bodyPr>
          <a:lstStyle/>
          <a:p>
            <a:pPr algn="just"/>
            <a:r>
              <a:rPr lang="es-ES" b="1" dirty="0"/>
              <a:t>Las </a:t>
            </a:r>
            <a:r>
              <a:rPr lang="es-ES" b="1" u="sng" dirty="0"/>
              <a:t>gráficas de líneas</a:t>
            </a:r>
            <a:r>
              <a:rPr lang="es-ES" b="1" dirty="0"/>
              <a:t> nos sirven para visualizar datos en una serie, generalmente serie de tiempo en orden cronológico. Es útil para evaluar tendencias en intervalos de tiempo.</a:t>
            </a:r>
          </a:p>
        </p:txBody>
      </p:sp>
      <p:pic>
        <p:nvPicPr>
          <p:cNvPr id="17" name="Picture 2" descr="Visualising Running Totals with Line Charts | FC Python">
            <a:extLst>
              <a:ext uri="{FF2B5EF4-FFF2-40B4-BE49-F238E27FC236}">
                <a16:creationId xmlns:a16="http://schemas.microsoft.com/office/drawing/2014/main" id="{0A3EB82B-9DB9-4850-AE03-E31532280F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2337" y="2573358"/>
            <a:ext cx="2431427" cy="164709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5CE203A-1033-4520-AEEA-D08D7FA7F351}"/>
              </a:ext>
            </a:extLst>
          </p:cNvPr>
          <p:cNvSpPr/>
          <p:nvPr/>
        </p:nvSpPr>
        <p:spPr>
          <a:xfrm>
            <a:off x="408038" y="4489410"/>
            <a:ext cx="3560364" cy="1477328"/>
          </a:xfrm>
          <a:prstGeom prst="rect">
            <a:avLst/>
          </a:prstGeom>
          <a:noFill/>
        </p:spPr>
        <p:txBody>
          <a:bodyPr wrap="square" rtlCol="0">
            <a:spAutoFit/>
          </a:bodyPr>
          <a:lstStyle/>
          <a:p>
            <a:pPr algn="just"/>
            <a:r>
              <a:rPr lang="es-ES" b="1" dirty="0"/>
              <a:t>Las </a:t>
            </a:r>
            <a:r>
              <a:rPr lang="es-ES" b="1" u="sng" dirty="0"/>
              <a:t>gráficas de dispersión </a:t>
            </a:r>
            <a:r>
              <a:rPr lang="es-ES" b="1" dirty="0"/>
              <a:t>nos sirven para analizar la relación entre variables. Puede sugerir varios tipos de correlaciones y relaciones lineales o no lineales.</a:t>
            </a:r>
          </a:p>
        </p:txBody>
      </p:sp>
      <p:pic>
        <p:nvPicPr>
          <p:cNvPr id="19" name="Picture 2" descr="130 Basic Matplotlib scatterplot – The Python Graph Gallery">
            <a:extLst>
              <a:ext uri="{FF2B5EF4-FFF2-40B4-BE49-F238E27FC236}">
                <a16:creationId xmlns:a16="http://schemas.microsoft.com/office/drawing/2014/main" id="{27B4D57C-8BF4-4B9F-8041-8FF09B12BE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0219" y="4281722"/>
            <a:ext cx="1892705" cy="189270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C58ECEF-9BB9-4ACB-9B94-2DC54C94FCD7}"/>
              </a:ext>
            </a:extLst>
          </p:cNvPr>
          <p:cNvSpPr/>
          <p:nvPr/>
        </p:nvSpPr>
        <p:spPr>
          <a:xfrm>
            <a:off x="6017817" y="4489409"/>
            <a:ext cx="2825695" cy="1754326"/>
          </a:xfrm>
          <a:prstGeom prst="rect">
            <a:avLst/>
          </a:prstGeom>
          <a:noFill/>
        </p:spPr>
        <p:txBody>
          <a:bodyPr wrap="square" rtlCol="0">
            <a:spAutoFit/>
          </a:bodyPr>
          <a:lstStyle/>
          <a:p>
            <a:pPr algn="just"/>
            <a:r>
              <a:rPr lang="es-ES" b="1" dirty="0"/>
              <a:t>Los </a:t>
            </a:r>
            <a:r>
              <a:rPr lang="es-ES" b="1" u="sng" dirty="0"/>
              <a:t>boxplot</a:t>
            </a:r>
            <a:r>
              <a:rPr lang="es-ES" b="1" dirty="0"/>
              <a:t> nos sirven para visualizar la distribución de los datos en cuartiles (“quartile”), identificando la mediana y valores atípicos (“outliers”).</a:t>
            </a:r>
          </a:p>
        </p:txBody>
      </p:sp>
      <p:pic>
        <p:nvPicPr>
          <p:cNvPr id="21" name="Picture 6" descr="39 Hidden data under boxplot – The Python Graph Gallery">
            <a:extLst>
              <a:ext uri="{FF2B5EF4-FFF2-40B4-BE49-F238E27FC236}">
                <a16:creationId xmlns:a16="http://schemas.microsoft.com/office/drawing/2014/main" id="{E66CA30E-C4A5-418E-B33D-96CD7DC318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298" b="5612"/>
          <a:stretch/>
        </p:blipFill>
        <p:spPr bwMode="auto">
          <a:xfrm>
            <a:off x="9045139" y="4409470"/>
            <a:ext cx="1892706" cy="1834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89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RELACIONES ENTRE VARIABLES</a:t>
            </a:r>
            <a:endParaRPr lang="en-US" sz="4800" dirty="0">
              <a:solidFill>
                <a:schemeClr val="tx1">
                  <a:lumMod val="85000"/>
                  <a:lumOff val="15000"/>
                </a:schemeClr>
              </a:solidFill>
            </a:endParaRPr>
          </a:p>
        </p:txBody>
      </p:sp>
      <p:sp>
        <p:nvSpPr>
          <p:cNvPr id="22" name="Rectangle 21">
            <a:extLst>
              <a:ext uri="{FF2B5EF4-FFF2-40B4-BE49-F238E27FC236}">
                <a16:creationId xmlns:a16="http://schemas.microsoft.com/office/drawing/2014/main" id="{AC9092A5-E3A3-46CA-893F-A8578D553E80}"/>
              </a:ext>
            </a:extLst>
          </p:cNvPr>
          <p:cNvSpPr/>
          <p:nvPr/>
        </p:nvSpPr>
        <p:spPr>
          <a:xfrm>
            <a:off x="394827" y="1117545"/>
            <a:ext cx="5531005" cy="1631216"/>
          </a:xfrm>
          <a:prstGeom prst="rect">
            <a:avLst/>
          </a:prstGeom>
          <a:noFill/>
        </p:spPr>
        <p:txBody>
          <a:bodyPr wrap="square" rtlCol="0">
            <a:spAutoFit/>
          </a:bodyPr>
          <a:lstStyle/>
          <a:p>
            <a:pPr algn="just"/>
            <a:r>
              <a:rPr lang="es-ES" sz="2000" b="1" dirty="0"/>
              <a:t>Las </a:t>
            </a:r>
            <a:r>
              <a:rPr lang="es-ES" sz="2000" b="1" u="sng" dirty="0"/>
              <a:t>matrices de correlación </a:t>
            </a:r>
            <a:r>
              <a:rPr lang="es-ES" sz="2000" b="1" dirty="0"/>
              <a:t>nos permiten visualizar las correlaciones entre todas las variables numéricas de una tabla en un solo gráfico, y se suele usar el formato del mapa de calor para facilitar el análisis.</a:t>
            </a:r>
          </a:p>
        </p:txBody>
      </p:sp>
      <p:pic>
        <p:nvPicPr>
          <p:cNvPr id="23" name="Picture 2" descr="A Quick Start Guide to Compute Correlation Matrix in Python using ...">
            <a:extLst>
              <a:ext uri="{FF2B5EF4-FFF2-40B4-BE49-F238E27FC236}">
                <a16:creationId xmlns:a16="http://schemas.microsoft.com/office/drawing/2014/main" id="{77AF2BAD-1DC4-40D5-A54B-1336C5EC01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859"/>
          <a:stretch/>
        </p:blipFill>
        <p:spPr bwMode="auto">
          <a:xfrm>
            <a:off x="1556617" y="2748761"/>
            <a:ext cx="3481239" cy="360861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CF1F178-D8F1-4B69-8DE2-A23433609F1E}"/>
              </a:ext>
            </a:extLst>
          </p:cNvPr>
          <p:cNvSpPr/>
          <p:nvPr/>
        </p:nvSpPr>
        <p:spPr>
          <a:xfrm>
            <a:off x="6356194" y="1139909"/>
            <a:ext cx="5531004" cy="1323439"/>
          </a:xfrm>
          <a:prstGeom prst="rect">
            <a:avLst/>
          </a:prstGeom>
          <a:noFill/>
        </p:spPr>
        <p:txBody>
          <a:bodyPr wrap="square" rtlCol="0">
            <a:spAutoFit/>
          </a:bodyPr>
          <a:lstStyle/>
          <a:p>
            <a:pPr algn="just"/>
            <a:r>
              <a:rPr lang="es-ES" sz="2000" b="1" dirty="0"/>
              <a:t>Las </a:t>
            </a:r>
            <a:r>
              <a:rPr lang="es-ES" sz="2000" b="1" u="sng" dirty="0"/>
              <a:t>matrices de dispersión </a:t>
            </a:r>
            <a:r>
              <a:rPr lang="es-ES" sz="2000" b="1" dirty="0"/>
              <a:t>nos permiten consolidar en un mismo gráfico la comparación de variables numéricas de un dataset con gráficas de dispersión múltiples.</a:t>
            </a:r>
          </a:p>
        </p:txBody>
      </p:sp>
      <p:pic>
        <p:nvPicPr>
          <p:cNvPr id="25" name="Picture 2" descr="Scatterplot Matrix — seaborn 0.10.1 documentation">
            <a:extLst>
              <a:ext uri="{FF2B5EF4-FFF2-40B4-BE49-F238E27FC236}">
                <a16:creationId xmlns:a16="http://schemas.microsoft.com/office/drawing/2014/main" id="{2E5810CB-1FBB-4345-B35E-E25602439E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146" y="2511888"/>
            <a:ext cx="4181306" cy="376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110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Machine Learning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ESCUELA FULLSTACK</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DBA1CAC6-6A93-435D-A653-17FB473E3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8823" y="4455621"/>
            <a:ext cx="895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16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REGRESIÓN LINEAL</a:t>
            </a:r>
            <a:endParaRPr lang="en-US" sz="4800" dirty="0">
              <a:solidFill>
                <a:schemeClr val="tx1">
                  <a:lumMod val="85000"/>
                  <a:lumOff val="15000"/>
                </a:schemeClr>
              </a:solidFill>
            </a:endParaRPr>
          </a:p>
        </p:txBody>
      </p:sp>
      <p:pic>
        <p:nvPicPr>
          <p:cNvPr id="1026" name="Picture 2" descr="Linear regression - Wikipedia">
            <a:extLst>
              <a:ext uri="{FF2B5EF4-FFF2-40B4-BE49-F238E27FC236}">
                <a16:creationId xmlns:a16="http://schemas.microsoft.com/office/drawing/2014/main" id="{AC71D2A2-0824-4FCD-901B-8CC3A4945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763" y="1521400"/>
            <a:ext cx="6469295" cy="42804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734843-7546-4971-9157-B91BD31BE61D}"/>
              </a:ext>
            </a:extLst>
          </p:cNvPr>
          <p:cNvSpPr txBox="1"/>
          <p:nvPr/>
        </p:nvSpPr>
        <p:spPr>
          <a:xfrm>
            <a:off x="178420" y="926432"/>
            <a:ext cx="11285034" cy="830997"/>
          </a:xfrm>
          <a:prstGeom prst="rect">
            <a:avLst/>
          </a:prstGeom>
          <a:noFill/>
        </p:spPr>
        <p:txBody>
          <a:bodyPr wrap="square" rtlCol="0">
            <a:spAutoFit/>
          </a:bodyPr>
          <a:lstStyle/>
          <a:p>
            <a:r>
              <a:rPr lang="es-419" sz="2400" dirty="0"/>
              <a:t>Modelo lineal para explicar la relación entre una variable dependiente y una o más independientes.</a:t>
            </a:r>
            <a:endParaRPr lang="en-US" sz="2400" dirty="0"/>
          </a:p>
        </p:txBody>
      </p:sp>
      <p:pic>
        <p:nvPicPr>
          <p:cNvPr id="5" name="Picture 4">
            <a:extLst>
              <a:ext uri="{FF2B5EF4-FFF2-40B4-BE49-F238E27FC236}">
                <a16:creationId xmlns:a16="http://schemas.microsoft.com/office/drawing/2014/main" id="{720ACAEC-49FD-4181-98A8-FD5447EBE04E}"/>
              </a:ext>
            </a:extLst>
          </p:cNvPr>
          <p:cNvPicPr>
            <a:picLocks noChangeAspect="1"/>
          </p:cNvPicPr>
          <p:nvPr/>
        </p:nvPicPr>
        <p:blipFill>
          <a:blip r:embed="rId5"/>
          <a:stretch>
            <a:fillRect/>
          </a:stretch>
        </p:blipFill>
        <p:spPr>
          <a:xfrm>
            <a:off x="5820937" y="4948171"/>
            <a:ext cx="4029075" cy="304800"/>
          </a:xfrm>
          <a:prstGeom prst="rect">
            <a:avLst/>
          </a:prstGeom>
        </p:spPr>
      </p:pic>
    </p:spTree>
    <p:extLst>
      <p:ext uri="{BB962C8B-B14F-4D97-AF65-F5344CB8AC3E}">
        <p14:creationId xmlns:p14="http://schemas.microsoft.com/office/powerpoint/2010/main" val="852861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REGRESIÓN LINEAL</a:t>
            </a:r>
            <a:endParaRPr lang="en-US" sz="4800" dirty="0">
              <a:solidFill>
                <a:schemeClr val="tx1">
                  <a:lumMod val="85000"/>
                  <a:lumOff val="15000"/>
                </a:schemeClr>
              </a:solidFill>
            </a:endParaRPr>
          </a:p>
        </p:txBody>
      </p:sp>
      <p:sp>
        <p:nvSpPr>
          <p:cNvPr id="3" name="TextBox 2">
            <a:extLst>
              <a:ext uri="{FF2B5EF4-FFF2-40B4-BE49-F238E27FC236}">
                <a16:creationId xmlns:a16="http://schemas.microsoft.com/office/drawing/2014/main" id="{C7734843-7546-4971-9157-B91BD31BE61D}"/>
              </a:ext>
            </a:extLst>
          </p:cNvPr>
          <p:cNvSpPr txBox="1"/>
          <p:nvPr/>
        </p:nvSpPr>
        <p:spPr>
          <a:xfrm>
            <a:off x="178420" y="926432"/>
            <a:ext cx="11285034" cy="830997"/>
          </a:xfrm>
          <a:prstGeom prst="rect">
            <a:avLst/>
          </a:prstGeom>
          <a:noFill/>
        </p:spPr>
        <p:txBody>
          <a:bodyPr wrap="square" rtlCol="0">
            <a:spAutoFit/>
          </a:bodyPr>
          <a:lstStyle/>
          <a:p>
            <a:r>
              <a:rPr lang="es-419" sz="2400" dirty="0"/>
              <a:t>Para evaluar el modelo además de evaluar los coeficientes, el </a:t>
            </a:r>
            <a:r>
              <a:rPr lang="en-US" sz="2400" dirty="0"/>
              <a:t>p-value</a:t>
            </a:r>
            <a:r>
              <a:rPr lang="es-419" sz="2400" dirty="0"/>
              <a:t> y R2, debemos también evaluar el fit en el dataset test y podemos usar la medida de RMSE.</a:t>
            </a:r>
            <a:endParaRPr lang="en-US" sz="2400" dirty="0"/>
          </a:p>
        </p:txBody>
      </p:sp>
      <p:pic>
        <p:nvPicPr>
          <p:cNvPr id="4" name="Picture 2" descr="November | 2015 | educational research techniques">
            <a:extLst>
              <a:ext uri="{FF2B5EF4-FFF2-40B4-BE49-F238E27FC236}">
                <a16:creationId xmlns:a16="http://schemas.microsoft.com/office/drawing/2014/main" id="{762CAA3D-DD13-4790-9DCC-B5180A54D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577" y="1757429"/>
            <a:ext cx="4735900" cy="4279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does RMSE really mean?. Root Mean Square Error (RMSE) is a… | by James  Moody | Towards Data Science">
            <a:extLst>
              <a:ext uri="{FF2B5EF4-FFF2-40B4-BE49-F238E27FC236}">
                <a16:creationId xmlns:a16="http://schemas.microsoft.com/office/drawing/2014/main" id="{02FAB23D-ABD2-4FAE-8F20-6244FF41A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1869" y="4733109"/>
            <a:ext cx="3229555" cy="100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864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REGRESIÓN LOGÍSTICA</a:t>
            </a:r>
            <a:endParaRPr lang="en-US" sz="4800" dirty="0">
              <a:solidFill>
                <a:schemeClr val="tx1">
                  <a:lumMod val="85000"/>
                  <a:lumOff val="15000"/>
                </a:schemeClr>
              </a:solidFill>
            </a:endParaRPr>
          </a:p>
        </p:txBody>
      </p:sp>
      <p:sp>
        <p:nvSpPr>
          <p:cNvPr id="3" name="TextBox 2">
            <a:extLst>
              <a:ext uri="{FF2B5EF4-FFF2-40B4-BE49-F238E27FC236}">
                <a16:creationId xmlns:a16="http://schemas.microsoft.com/office/drawing/2014/main" id="{C7734843-7546-4971-9157-B91BD31BE61D}"/>
              </a:ext>
            </a:extLst>
          </p:cNvPr>
          <p:cNvSpPr txBox="1"/>
          <p:nvPr/>
        </p:nvSpPr>
        <p:spPr>
          <a:xfrm>
            <a:off x="178420" y="926432"/>
            <a:ext cx="11285034" cy="461665"/>
          </a:xfrm>
          <a:prstGeom prst="rect">
            <a:avLst/>
          </a:prstGeom>
          <a:noFill/>
        </p:spPr>
        <p:txBody>
          <a:bodyPr wrap="square" rtlCol="0">
            <a:spAutoFit/>
          </a:bodyPr>
          <a:lstStyle/>
          <a:p>
            <a:r>
              <a:rPr lang="es-419" sz="2400" dirty="0"/>
              <a:t>Modelo que usa la función logística para evaluar una variable dependiente binaria.</a:t>
            </a:r>
            <a:endParaRPr lang="en-US" sz="2400" dirty="0"/>
          </a:p>
        </p:txBody>
      </p:sp>
      <p:pic>
        <p:nvPicPr>
          <p:cNvPr id="2050" name="Picture 2" descr="Logistic Regression with Python. Logistic regression was once the most… |  by ODSC - Open Data Science | Medium">
            <a:extLst>
              <a:ext uri="{FF2B5EF4-FFF2-40B4-BE49-F238E27FC236}">
                <a16:creationId xmlns:a16="http://schemas.microsoft.com/office/drawing/2014/main" id="{EDE5771C-887B-406D-A558-7DB8DF46B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570" y="1877586"/>
            <a:ext cx="7627435" cy="35753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imple but Efective Logistic Regression Derivation - Juan Gabriel Gomila">
            <a:extLst>
              <a:ext uri="{FF2B5EF4-FFF2-40B4-BE49-F238E27FC236}">
                <a16:creationId xmlns:a16="http://schemas.microsoft.com/office/drawing/2014/main" id="{9910A99C-7559-44A2-8C0B-7FC2BAB871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741" t="30131" r="3734" b="39105"/>
          <a:stretch/>
        </p:blipFill>
        <p:spPr bwMode="auto">
          <a:xfrm>
            <a:off x="8893097" y="3348981"/>
            <a:ext cx="2419815" cy="1501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1F194E-7AB2-46B0-B405-ED4AAE8F1712}"/>
              </a:ext>
            </a:extLst>
          </p:cNvPr>
          <p:cNvSpPr txBox="1"/>
          <p:nvPr/>
        </p:nvSpPr>
        <p:spPr>
          <a:xfrm>
            <a:off x="84221" y="5742878"/>
            <a:ext cx="2993516" cy="261610"/>
          </a:xfrm>
          <a:prstGeom prst="rect">
            <a:avLst/>
          </a:prstGeom>
          <a:noFill/>
        </p:spPr>
        <p:txBody>
          <a:bodyPr wrap="square" rtlCol="0">
            <a:spAutoFit/>
          </a:bodyPr>
          <a:lstStyle/>
          <a:p>
            <a:r>
              <a:rPr lang="es-419" sz="1100" dirty="0"/>
              <a:t>Fuente: medium.com</a:t>
            </a:r>
            <a:endParaRPr lang="en-US" sz="1100" dirty="0"/>
          </a:p>
        </p:txBody>
      </p:sp>
    </p:spTree>
    <p:extLst>
      <p:ext uri="{BB962C8B-B14F-4D97-AF65-F5344CB8AC3E}">
        <p14:creationId xmlns:p14="http://schemas.microsoft.com/office/powerpoint/2010/main" val="1906838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599078" y="2272683"/>
            <a:ext cx="3517567" cy="1562471"/>
          </a:xfrm>
        </p:spPr>
        <p:txBody>
          <a:bodyPr>
            <a:normAutofit/>
          </a:bodyPr>
          <a:lstStyle/>
          <a:p>
            <a:pPr algn="ctr"/>
            <a:r>
              <a:rPr lang="es-419" sz="4400" dirty="0"/>
              <a:t>CONTENIDO DEL CURSO</a:t>
            </a:r>
            <a:endParaRPr lang="en-US" sz="4400" dirty="0"/>
          </a:p>
        </p:txBody>
      </p:sp>
      <p:sp>
        <p:nvSpPr>
          <p:cNvPr id="5" name="TextBox 4">
            <a:extLst>
              <a:ext uri="{FF2B5EF4-FFF2-40B4-BE49-F238E27FC236}">
                <a16:creationId xmlns:a16="http://schemas.microsoft.com/office/drawing/2014/main" id="{6CE91A61-A34F-46C2-9447-38331DFC2B9E}"/>
              </a:ext>
            </a:extLst>
          </p:cNvPr>
          <p:cNvSpPr txBox="1"/>
          <p:nvPr/>
        </p:nvSpPr>
        <p:spPr>
          <a:xfrm>
            <a:off x="5343525" y="647700"/>
            <a:ext cx="6249397" cy="5632311"/>
          </a:xfrm>
          <a:prstGeom prst="rect">
            <a:avLst/>
          </a:prstGeom>
          <a:noFill/>
        </p:spPr>
        <p:txBody>
          <a:bodyPr wrap="square" rtlCol="0">
            <a:spAutoFit/>
          </a:bodyPr>
          <a:lstStyle/>
          <a:p>
            <a:r>
              <a:rPr lang="es-419" b="1" dirty="0"/>
              <a:t>SECCIÓN 3</a:t>
            </a:r>
          </a:p>
          <a:p>
            <a:r>
              <a:rPr lang="es-419" b="1" dirty="0"/>
              <a:t>TRANSFORMACIÓN DE DATOS PARA EL MODELO</a:t>
            </a:r>
          </a:p>
          <a:p>
            <a:endParaRPr lang="es-419" dirty="0"/>
          </a:p>
          <a:p>
            <a:pPr marL="285750" indent="-285750">
              <a:buFontTx/>
              <a:buChar char="-"/>
            </a:pPr>
            <a:r>
              <a:rPr lang="es-419" dirty="0"/>
              <a:t>Formato tidy data</a:t>
            </a:r>
          </a:p>
          <a:p>
            <a:pPr marL="285750" indent="-285750">
              <a:buFontTx/>
              <a:buChar char="-"/>
            </a:pPr>
            <a:r>
              <a:rPr lang="es-419" dirty="0"/>
              <a:t>Limpieza de valores nulos o faltantes</a:t>
            </a:r>
          </a:p>
          <a:p>
            <a:pPr marL="285750" indent="-285750">
              <a:buFontTx/>
              <a:buChar char="-"/>
            </a:pPr>
            <a:r>
              <a:rPr lang="es-419" dirty="0"/>
              <a:t>Selección de variables target y predictores</a:t>
            </a:r>
          </a:p>
          <a:p>
            <a:pPr marL="285750" indent="-285750">
              <a:buFontTx/>
              <a:buChar char="-"/>
            </a:pPr>
            <a:r>
              <a:rPr lang="es-419" dirty="0"/>
              <a:t>Reducción de dimensiones</a:t>
            </a:r>
          </a:p>
          <a:p>
            <a:pPr marL="285750" indent="-285750">
              <a:buFontTx/>
              <a:buChar char="-"/>
            </a:pPr>
            <a:r>
              <a:rPr lang="es-419" dirty="0"/>
              <a:t>Entrenamiento y prueba de modelos</a:t>
            </a:r>
          </a:p>
          <a:p>
            <a:pPr marL="285750" indent="-285750">
              <a:buFontTx/>
              <a:buChar char="-"/>
            </a:pPr>
            <a:r>
              <a:rPr lang="es-419" dirty="0"/>
              <a:t>Caso aplicativo: preparación de los datos</a:t>
            </a:r>
          </a:p>
          <a:p>
            <a:endParaRPr lang="es-419" dirty="0"/>
          </a:p>
          <a:p>
            <a:r>
              <a:rPr lang="es-419" b="1" dirty="0"/>
              <a:t>SECCIÓN 4</a:t>
            </a:r>
          </a:p>
          <a:p>
            <a:r>
              <a:rPr lang="es-419" b="1" dirty="0"/>
              <a:t>MODELOS DE MACHINE LEARNING</a:t>
            </a:r>
          </a:p>
          <a:p>
            <a:pPr marL="285750" indent="-285750">
              <a:buFontTx/>
              <a:buChar char="-"/>
            </a:pPr>
            <a:r>
              <a:rPr lang="es-419" dirty="0"/>
              <a:t>Elección del modelo</a:t>
            </a:r>
          </a:p>
          <a:p>
            <a:pPr marL="285750" indent="-285750">
              <a:buFontTx/>
              <a:buChar char="-"/>
            </a:pPr>
            <a:r>
              <a:rPr lang="es-419" dirty="0"/>
              <a:t>Análisis exploratorio y visualización de datos</a:t>
            </a:r>
          </a:p>
          <a:p>
            <a:pPr marL="285750" indent="-285750">
              <a:buFontTx/>
              <a:buChar char="-"/>
            </a:pPr>
            <a:r>
              <a:rPr lang="es-419" dirty="0"/>
              <a:t>Regresión lineal y logística</a:t>
            </a:r>
          </a:p>
          <a:p>
            <a:pPr marL="285750" indent="-285750">
              <a:buFontTx/>
              <a:buChar char="-"/>
            </a:pPr>
            <a:r>
              <a:rPr lang="es-419" dirty="0"/>
              <a:t>Árboles de decisión</a:t>
            </a:r>
          </a:p>
          <a:p>
            <a:pPr marL="285750" indent="-285750">
              <a:buFontTx/>
              <a:buChar char="-"/>
            </a:pPr>
            <a:r>
              <a:rPr lang="es-419" dirty="0"/>
              <a:t>Clustering/agrupamiento</a:t>
            </a:r>
          </a:p>
          <a:p>
            <a:endParaRPr lang="es-419" dirty="0"/>
          </a:p>
          <a:p>
            <a:r>
              <a:rPr lang="es-419" b="1" dirty="0"/>
              <a:t>SECCIÓN 5</a:t>
            </a:r>
          </a:p>
          <a:p>
            <a:r>
              <a:rPr lang="es-419" b="1" dirty="0"/>
              <a:t>CIERRE DEL CASO APLICATIVO</a:t>
            </a:r>
          </a:p>
        </p:txBody>
      </p:sp>
    </p:spTree>
    <p:extLst>
      <p:ext uri="{BB962C8B-B14F-4D97-AF65-F5344CB8AC3E}">
        <p14:creationId xmlns:p14="http://schemas.microsoft.com/office/powerpoint/2010/main" val="414096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rboles de decision y Random Forest">
            <a:extLst>
              <a:ext uri="{FF2B5EF4-FFF2-40B4-BE49-F238E27FC236}">
                <a16:creationId xmlns:a16="http://schemas.microsoft.com/office/drawing/2014/main" id="{8284BAB9-9609-4900-8605-E02985B7FC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07" y="2126761"/>
            <a:ext cx="10939346" cy="3613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ÁRBOL DE DECISIÓN</a:t>
            </a:r>
            <a:endParaRPr lang="en-US" sz="4800" dirty="0">
              <a:solidFill>
                <a:schemeClr val="tx1">
                  <a:lumMod val="85000"/>
                  <a:lumOff val="15000"/>
                </a:schemeClr>
              </a:solidFill>
            </a:endParaRPr>
          </a:p>
        </p:txBody>
      </p:sp>
      <p:sp>
        <p:nvSpPr>
          <p:cNvPr id="3" name="TextBox 2">
            <a:extLst>
              <a:ext uri="{FF2B5EF4-FFF2-40B4-BE49-F238E27FC236}">
                <a16:creationId xmlns:a16="http://schemas.microsoft.com/office/drawing/2014/main" id="{C7734843-7546-4971-9157-B91BD31BE61D}"/>
              </a:ext>
            </a:extLst>
          </p:cNvPr>
          <p:cNvSpPr txBox="1"/>
          <p:nvPr/>
        </p:nvSpPr>
        <p:spPr>
          <a:xfrm>
            <a:off x="178420" y="926432"/>
            <a:ext cx="11285034" cy="1200329"/>
          </a:xfrm>
          <a:prstGeom prst="rect">
            <a:avLst/>
          </a:prstGeom>
          <a:noFill/>
        </p:spPr>
        <p:txBody>
          <a:bodyPr wrap="square" rtlCol="0">
            <a:spAutoFit/>
          </a:bodyPr>
          <a:lstStyle/>
          <a:p>
            <a:r>
              <a:rPr lang="es-419" sz="2400" dirty="0"/>
              <a:t>Modelo con estructura de árbol similar al diagrama de flujo donde un nodo representa una variable o atributo, la rama representa una decisión y cada nodo hoja representa el resultado.</a:t>
            </a:r>
            <a:endParaRPr lang="en-US" sz="2400" dirty="0"/>
          </a:p>
        </p:txBody>
      </p:sp>
      <p:sp>
        <p:nvSpPr>
          <p:cNvPr id="8" name="TextBox 7">
            <a:extLst>
              <a:ext uri="{FF2B5EF4-FFF2-40B4-BE49-F238E27FC236}">
                <a16:creationId xmlns:a16="http://schemas.microsoft.com/office/drawing/2014/main" id="{8ADAB7C3-2A68-4FB4-AFF6-7C9636DEB478}"/>
              </a:ext>
            </a:extLst>
          </p:cNvPr>
          <p:cNvSpPr txBox="1"/>
          <p:nvPr/>
        </p:nvSpPr>
        <p:spPr>
          <a:xfrm>
            <a:off x="84221" y="5742878"/>
            <a:ext cx="2993516" cy="261610"/>
          </a:xfrm>
          <a:prstGeom prst="rect">
            <a:avLst/>
          </a:prstGeom>
          <a:noFill/>
        </p:spPr>
        <p:txBody>
          <a:bodyPr wrap="square" rtlCol="0">
            <a:spAutoFit/>
          </a:bodyPr>
          <a:lstStyle/>
          <a:p>
            <a:r>
              <a:rPr lang="es-419" sz="1100" dirty="0"/>
              <a:t>Fuente: bookdown.org</a:t>
            </a:r>
            <a:endParaRPr lang="en-US" sz="1100" dirty="0"/>
          </a:p>
        </p:txBody>
      </p:sp>
    </p:spTree>
    <p:extLst>
      <p:ext uri="{BB962C8B-B14F-4D97-AF65-F5344CB8AC3E}">
        <p14:creationId xmlns:p14="http://schemas.microsoft.com/office/powerpoint/2010/main" val="780954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1" y="182563"/>
            <a:ext cx="9907271" cy="743869"/>
          </a:xfrm>
        </p:spPr>
        <p:txBody>
          <a:bodyPr vert="horz" lIns="91440" tIns="45720" rIns="91440" bIns="45720" rtlCol="0" anchor="b">
            <a:noAutofit/>
          </a:bodyPr>
          <a:lstStyle/>
          <a:p>
            <a:r>
              <a:rPr lang="es-419" sz="4800" dirty="0">
                <a:solidFill>
                  <a:schemeClr val="tx1">
                    <a:lumMod val="85000"/>
                    <a:lumOff val="15000"/>
                  </a:schemeClr>
                </a:solidFill>
              </a:rPr>
              <a:t>ÁRBOL DE DECISIÓN</a:t>
            </a:r>
            <a:endParaRPr lang="en-US" sz="4800" dirty="0">
              <a:solidFill>
                <a:schemeClr val="tx1">
                  <a:lumMod val="85000"/>
                  <a:lumOff val="15000"/>
                </a:schemeClr>
              </a:solidFill>
            </a:endParaRPr>
          </a:p>
        </p:txBody>
      </p:sp>
      <p:sp>
        <p:nvSpPr>
          <p:cNvPr id="3" name="TextBox 2">
            <a:extLst>
              <a:ext uri="{FF2B5EF4-FFF2-40B4-BE49-F238E27FC236}">
                <a16:creationId xmlns:a16="http://schemas.microsoft.com/office/drawing/2014/main" id="{C7734843-7546-4971-9157-B91BD31BE61D}"/>
              </a:ext>
            </a:extLst>
          </p:cNvPr>
          <p:cNvSpPr txBox="1"/>
          <p:nvPr/>
        </p:nvSpPr>
        <p:spPr>
          <a:xfrm>
            <a:off x="178420" y="926432"/>
            <a:ext cx="11285034" cy="461665"/>
          </a:xfrm>
          <a:prstGeom prst="rect">
            <a:avLst/>
          </a:prstGeom>
          <a:noFill/>
        </p:spPr>
        <p:txBody>
          <a:bodyPr wrap="square" rtlCol="0">
            <a:spAutoFit/>
          </a:bodyPr>
          <a:lstStyle/>
          <a:p>
            <a:r>
              <a:rPr lang="es-419" sz="2400" dirty="0"/>
              <a:t>Modelo que usa la función logística para evaluar una variable dependiente binaria.</a:t>
            </a:r>
            <a:endParaRPr lang="en-US" sz="2400" dirty="0"/>
          </a:p>
        </p:txBody>
      </p:sp>
      <p:pic>
        <p:nvPicPr>
          <p:cNvPr id="4098" name="Picture 2" descr="Decision trees / Árboles de decisión para clasificar en python">
            <a:extLst>
              <a:ext uri="{FF2B5EF4-FFF2-40B4-BE49-F238E27FC236}">
                <a16:creationId xmlns:a16="http://schemas.microsoft.com/office/drawing/2014/main" id="{720C0439-833B-42BE-81E9-24A0926E3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0975"/>
            <a:ext cx="12192000" cy="649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80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Machine Learning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ESCUELA FULLSTACK</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DBA1CAC6-6A93-435D-A653-17FB473E3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8823" y="4455621"/>
            <a:ext cx="895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283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638423" y="3807725"/>
            <a:ext cx="10909073" cy="1447062"/>
          </a:xfrm>
        </p:spPr>
        <p:txBody>
          <a:bodyPr vert="horz" lIns="91440" tIns="45720" rIns="91440" bIns="45720" rtlCol="0" anchor="b">
            <a:normAutofit/>
          </a:bodyPr>
          <a:lstStyle/>
          <a:p>
            <a:pPr algn="ctr"/>
            <a:r>
              <a:rPr lang="en-US" sz="6000" dirty="0">
                <a:solidFill>
                  <a:schemeClr val="tx1">
                    <a:lumMod val="85000"/>
                    <a:lumOff val="15000"/>
                  </a:schemeClr>
                </a:solidFill>
              </a:rPr>
              <a:t>¿Qué es Machine Learning?</a:t>
            </a:r>
          </a:p>
        </p:txBody>
      </p:sp>
      <p:cxnSp>
        <p:nvCxnSpPr>
          <p:cNvPr id="77" name="Straight Connector 76">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064CBAAB-7956-4763-9F69-A3FDBF1AC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Oval 2">
            <a:extLst>
              <a:ext uri="{FF2B5EF4-FFF2-40B4-BE49-F238E27FC236}">
                <a16:creationId xmlns:a16="http://schemas.microsoft.com/office/drawing/2014/main" id="{37326079-7EBB-48CF-A91C-3099C1020682}"/>
              </a:ext>
            </a:extLst>
          </p:cNvPr>
          <p:cNvSpPr/>
          <p:nvPr/>
        </p:nvSpPr>
        <p:spPr>
          <a:xfrm>
            <a:off x="3943350" y="455787"/>
            <a:ext cx="3667125" cy="358133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419" dirty="0"/>
              <a:t>INTELIGENCIA ARTIFICIAL</a:t>
            </a:r>
          </a:p>
          <a:p>
            <a:pPr algn="ctr"/>
            <a:endParaRPr lang="es-419" dirty="0"/>
          </a:p>
          <a:p>
            <a:pPr algn="ctr"/>
            <a:endParaRPr lang="es-419" dirty="0"/>
          </a:p>
          <a:p>
            <a:pPr algn="ctr"/>
            <a:endParaRPr lang="es-419" dirty="0"/>
          </a:p>
          <a:p>
            <a:pPr algn="ctr"/>
            <a:endParaRPr lang="es-419" dirty="0"/>
          </a:p>
          <a:p>
            <a:pPr algn="ctr"/>
            <a:endParaRPr lang="es-419" dirty="0"/>
          </a:p>
          <a:p>
            <a:pPr algn="ctr"/>
            <a:endParaRPr lang="es-419" dirty="0"/>
          </a:p>
          <a:p>
            <a:pPr algn="ctr"/>
            <a:endParaRPr lang="es-419" dirty="0"/>
          </a:p>
          <a:p>
            <a:pPr algn="ctr"/>
            <a:endParaRPr lang="en-US" dirty="0"/>
          </a:p>
        </p:txBody>
      </p:sp>
      <p:sp>
        <p:nvSpPr>
          <p:cNvPr id="10" name="Oval 9">
            <a:extLst>
              <a:ext uri="{FF2B5EF4-FFF2-40B4-BE49-F238E27FC236}">
                <a16:creationId xmlns:a16="http://schemas.microsoft.com/office/drawing/2014/main" id="{F006A41B-5FCD-4EFA-8B17-3E4B1B9A1967}"/>
              </a:ext>
            </a:extLst>
          </p:cNvPr>
          <p:cNvSpPr/>
          <p:nvPr/>
        </p:nvSpPr>
        <p:spPr>
          <a:xfrm>
            <a:off x="4586287" y="1573819"/>
            <a:ext cx="2381250" cy="2408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MACHINE LEARNING</a:t>
            </a:r>
          </a:p>
          <a:p>
            <a:pPr algn="ctr"/>
            <a:endParaRPr lang="es-419" dirty="0"/>
          </a:p>
          <a:p>
            <a:pPr algn="ctr"/>
            <a:endParaRPr lang="es-419" dirty="0"/>
          </a:p>
          <a:p>
            <a:pPr algn="ctr"/>
            <a:endParaRPr lang="es-419" dirty="0"/>
          </a:p>
          <a:p>
            <a:pPr algn="ctr"/>
            <a:endParaRPr lang="es-419" dirty="0"/>
          </a:p>
          <a:p>
            <a:pPr algn="ctr"/>
            <a:endParaRPr lang="es-419" dirty="0"/>
          </a:p>
          <a:p>
            <a:pPr algn="ctr"/>
            <a:endParaRPr lang="en-US" dirty="0"/>
          </a:p>
        </p:txBody>
      </p:sp>
      <p:sp>
        <p:nvSpPr>
          <p:cNvPr id="11" name="Oval 10">
            <a:extLst>
              <a:ext uri="{FF2B5EF4-FFF2-40B4-BE49-F238E27FC236}">
                <a16:creationId xmlns:a16="http://schemas.microsoft.com/office/drawing/2014/main" id="{90194F63-960C-4814-9E3F-FE994AAD160A}"/>
              </a:ext>
            </a:extLst>
          </p:cNvPr>
          <p:cNvSpPr/>
          <p:nvPr/>
        </p:nvSpPr>
        <p:spPr>
          <a:xfrm>
            <a:off x="4957761" y="2354371"/>
            <a:ext cx="1638301" cy="154736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419" dirty="0"/>
              <a:t>DEEP LEARNING</a:t>
            </a:r>
          </a:p>
          <a:p>
            <a:pPr algn="ctr"/>
            <a:endParaRPr lang="es-419" dirty="0"/>
          </a:p>
          <a:p>
            <a:pPr algn="ctr"/>
            <a:endParaRPr lang="es-419" dirty="0"/>
          </a:p>
          <a:p>
            <a:pPr algn="ctr"/>
            <a:endParaRPr lang="en-US" dirty="0"/>
          </a:p>
        </p:txBody>
      </p:sp>
    </p:spTree>
    <p:extLst>
      <p:ext uri="{BB962C8B-B14F-4D97-AF65-F5344CB8AC3E}">
        <p14:creationId xmlns:p14="http://schemas.microsoft.com/office/powerpoint/2010/main" val="1816136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idx="4294967295"/>
          </p:nvPr>
        </p:nvSpPr>
        <p:spPr>
          <a:xfrm>
            <a:off x="84222" y="182563"/>
            <a:ext cx="8506326" cy="743869"/>
          </a:xfrm>
        </p:spPr>
        <p:txBody>
          <a:bodyPr vert="horz" lIns="91440" tIns="45720" rIns="91440" bIns="45720" rtlCol="0" anchor="b">
            <a:noAutofit/>
          </a:bodyPr>
          <a:lstStyle/>
          <a:p>
            <a:r>
              <a:rPr lang="es-419" sz="4800" dirty="0">
                <a:solidFill>
                  <a:schemeClr val="tx1">
                    <a:lumMod val="85000"/>
                    <a:lumOff val="15000"/>
                  </a:schemeClr>
                </a:solidFill>
              </a:rPr>
              <a:t>U</a:t>
            </a:r>
            <a:r>
              <a:rPr lang="en-US" sz="4800" dirty="0">
                <a:solidFill>
                  <a:schemeClr val="tx1">
                    <a:lumMod val="85000"/>
                    <a:lumOff val="15000"/>
                  </a:schemeClr>
                </a:solidFill>
              </a:rPr>
              <a:t>SOS DE MACHINE LEARNING</a:t>
            </a:r>
          </a:p>
        </p:txBody>
      </p:sp>
      <p:pic>
        <p:nvPicPr>
          <p:cNvPr id="1026" name="Picture 2" descr="Robot, warehouse, automation Free Icon of Technology 1">
            <a:extLst>
              <a:ext uri="{FF2B5EF4-FFF2-40B4-BE49-F238E27FC236}">
                <a16:creationId xmlns:a16="http://schemas.microsoft.com/office/drawing/2014/main" id="{A70F3BB7-3F1D-45AC-9E93-38D31A8BD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077" y="1101927"/>
            <a:ext cx="1411675" cy="1411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1280F9-C213-4E1E-AACC-C68537381231}"/>
              </a:ext>
            </a:extLst>
          </p:cNvPr>
          <p:cNvSpPr txBox="1"/>
          <p:nvPr/>
        </p:nvSpPr>
        <p:spPr>
          <a:xfrm>
            <a:off x="2072675" y="2509024"/>
            <a:ext cx="2542478" cy="646331"/>
          </a:xfrm>
          <a:prstGeom prst="rect">
            <a:avLst/>
          </a:prstGeom>
          <a:noFill/>
        </p:spPr>
        <p:txBody>
          <a:bodyPr wrap="square" rtlCol="0">
            <a:spAutoFit/>
          </a:bodyPr>
          <a:lstStyle/>
          <a:p>
            <a:pPr algn="ctr"/>
            <a:r>
              <a:rPr lang="es-419" dirty="0"/>
              <a:t>Automatización de procesos</a:t>
            </a:r>
            <a:endParaRPr lang="en-US" dirty="0"/>
          </a:p>
        </p:txBody>
      </p:sp>
      <p:pic>
        <p:nvPicPr>
          <p:cNvPr id="1028" name="Picture 4" descr="Improve Demand Forecasting Accuracy - Symphony RetailAI">
            <a:extLst>
              <a:ext uri="{FF2B5EF4-FFF2-40B4-BE49-F238E27FC236}">
                <a16:creationId xmlns:a16="http://schemas.microsoft.com/office/drawing/2014/main" id="{A6583FEC-79BB-4D08-95CA-F0ADFC0B2A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0555" y="1312126"/>
            <a:ext cx="1319561" cy="13195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07101-6CFD-4E8C-BEBD-6A99A7C366A9}"/>
              </a:ext>
            </a:extLst>
          </p:cNvPr>
          <p:cNvSpPr txBox="1"/>
          <p:nvPr/>
        </p:nvSpPr>
        <p:spPr>
          <a:xfrm>
            <a:off x="4569096" y="2509024"/>
            <a:ext cx="2542478" cy="369332"/>
          </a:xfrm>
          <a:prstGeom prst="rect">
            <a:avLst/>
          </a:prstGeom>
          <a:noFill/>
        </p:spPr>
        <p:txBody>
          <a:bodyPr wrap="square" rtlCol="0">
            <a:spAutoFit/>
          </a:bodyPr>
          <a:lstStyle/>
          <a:p>
            <a:pPr algn="ctr"/>
            <a:r>
              <a:rPr lang="es-419" dirty="0"/>
              <a:t>Predicción de demanda</a:t>
            </a:r>
            <a:endParaRPr lang="en-US" dirty="0"/>
          </a:p>
        </p:txBody>
      </p:sp>
      <p:pic>
        <p:nvPicPr>
          <p:cNvPr id="1030" name="Picture 6" descr="New algorithm by engineering professor could optimize Netflix  recommendations - Columbia Daily Spectator">
            <a:extLst>
              <a:ext uri="{FF2B5EF4-FFF2-40B4-BE49-F238E27FC236}">
                <a16:creationId xmlns:a16="http://schemas.microsoft.com/office/drawing/2014/main" id="{E2FBC847-AFE2-4079-8AA2-A4B3AF08F2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7924" y="1152905"/>
            <a:ext cx="1979341" cy="13195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6609BC-5B3A-4D0E-A139-CFE1AA69F6F4}"/>
              </a:ext>
            </a:extLst>
          </p:cNvPr>
          <p:cNvSpPr txBox="1"/>
          <p:nvPr/>
        </p:nvSpPr>
        <p:spPr>
          <a:xfrm>
            <a:off x="7581551" y="2515576"/>
            <a:ext cx="2542478" cy="646331"/>
          </a:xfrm>
          <a:prstGeom prst="rect">
            <a:avLst/>
          </a:prstGeom>
          <a:noFill/>
        </p:spPr>
        <p:txBody>
          <a:bodyPr wrap="square" rtlCol="0">
            <a:spAutoFit/>
          </a:bodyPr>
          <a:lstStyle/>
          <a:p>
            <a:pPr algn="ctr"/>
            <a:r>
              <a:rPr lang="es-419" dirty="0"/>
              <a:t>Sistemas de recomendación</a:t>
            </a:r>
            <a:endParaRPr lang="en-US" dirty="0"/>
          </a:p>
        </p:txBody>
      </p:sp>
      <p:pic>
        <p:nvPicPr>
          <p:cNvPr id="1032" name="Picture 8" descr="Alert, security, spam, warning icon">
            <a:extLst>
              <a:ext uri="{FF2B5EF4-FFF2-40B4-BE49-F238E27FC236}">
                <a16:creationId xmlns:a16="http://schemas.microsoft.com/office/drawing/2014/main" id="{7C6EC1F5-7694-4078-8D21-76F56A17D3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8077" y="3848670"/>
            <a:ext cx="1319561" cy="13195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FAF1DEC-3B67-462B-BE65-EED5D744D04B}"/>
              </a:ext>
            </a:extLst>
          </p:cNvPr>
          <p:cNvSpPr txBox="1"/>
          <p:nvPr/>
        </p:nvSpPr>
        <p:spPr>
          <a:xfrm>
            <a:off x="2072675" y="5215215"/>
            <a:ext cx="2542478" cy="369332"/>
          </a:xfrm>
          <a:prstGeom prst="rect">
            <a:avLst/>
          </a:prstGeom>
          <a:noFill/>
        </p:spPr>
        <p:txBody>
          <a:bodyPr wrap="square" rtlCol="0">
            <a:spAutoFit/>
          </a:bodyPr>
          <a:lstStyle/>
          <a:p>
            <a:pPr algn="ctr"/>
            <a:r>
              <a:rPr lang="es-419" dirty="0"/>
              <a:t>Detección de spam</a:t>
            </a:r>
            <a:endParaRPr lang="en-US" dirty="0"/>
          </a:p>
        </p:txBody>
      </p:sp>
      <p:pic>
        <p:nvPicPr>
          <p:cNvPr id="1034" name="Picture 10" descr="Diagnosis, health, medical, patient, report icon">
            <a:extLst>
              <a:ext uri="{FF2B5EF4-FFF2-40B4-BE49-F238E27FC236}">
                <a16:creationId xmlns:a16="http://schemas.microsoft.com/office/drawing/2014/main" id="{D95E98C4-499E-4A6E-BB4C-DF3B98E447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4497" y="3743959"/>
            <a:ext cx="1411675" cy="14116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45BF56F-A6FA-4EAF-8BD4-084F6052D217}"/>
              </a:ext>
            </a:extLst>
          </p:cNvPr>
          <p:cNvSpPr txBox="1"/>
          <p:nvPr/>
        </p:nvSpPr>
        <p:spPr>
          <a:xfrm>
            <a:off x="4615153" y="5212039"/>
            <a:ext cx="2542478" cy="369332"/>
          </a:xfrm>
          <a:prstGeom prst="rect">
            <a:avLst/>
          </a:prstGeom>
          <a:noFill/>
        </p:spPr>
        <p:txBody>
          <a:bodyPr wrap="square" rtlCol="0">
            <a:spAutoFit/>
          </a:bodyPr>
          <a:lstStyle/>
          <a:p>
            <a:pPr algn="ctr"/>
            <a:r>
              <a:rPr lang="es-419" dirty="0"/>
              <a:t>Diagnóstico de pacientes</a:t>
            </a:r>
            <a:endParaRPr lang="en-US" dirty="0"/>
          </a:p>
        </p:txBody>
      </p:sp>
      <p:pic>
        <p:nvPicPr>
          <p:cNvPr id="1036" name="Picture 12" descr="Projects Logistics Management – Well Energy Services">
            <a:extLst>
              <a:ext uri="{FF2B5EF4-FFF2-40B4-BE49-F238E27FC236}">
                <a16:creationId xmlns:a16="http://schemas.microsoft.com/office/drawing/2014/main" id="{C276D8E7-44A2-486A-B1AF-B2A7E45394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7924" y="3718396"/>
            <a:ext cx="1579756" cy="126380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97A737E-9B08-4B5C-A07E-0224B666A9C0}"/>
              </a:ext>
            </a:extLst>
          </p:cNvPr>
          <p:cNvSpPr txBox="1"/>
          <p:nvPr/>
        </p:nvSpPr>
        <p:spPr>
          <a:xfrm>
            <a:off x="7476355" y="5212039"/>
            <a:ext cx="2542478" cy="646331"/>
          </a:xfrm>
          <a:prstGeom prst="rect">
            <a:avLst/>
          </a:prstGeom>
          <a:noFill/>
        </p:spPr>
        <p:txBody>
          <a:bodyPr wrap="square" rtlCol="0">
            <a:spAutoFit/>
          </a:bodyPr>
          <a:lstStyle/>
          <a:p>
            <a:pPr algn="ctr"/>
            <a:r>
              <a:rPr lang="es-419" dirty="0"/>
              <a:t>Optimización de inventario</a:t>
            </a:r>
            <a:endParaRPr lang="en-US" dirty="0"/>
          </a:p>
        </p:txBody>
      </p:sp>
    </p:spTree>
    <p:extLst>
      <p:ext uri="{BB962C8B-B14F-4D97-AF65-F5344CB8AC3E}">
        <p14:creationId xmlns:p14="http://schemas.microsoft.com/office/powerpoint/2010/main" val="89429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etflix - Aplicaciones en Google Play">
            <a:extLst>
              <a:ext uri="{FF2B5EF4-FFF2-40B4-BE49-F238E27FC236}">
                <a16:creationId xmlns:a16="http://schemas.microsoft.com/office/drawing/2014/main" id="{458C591A-31C9-47FA-8A59-6FF73D68D742}"/>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r="13333" b="-1"/>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6273DE-043A-4B58-87CB-77EE9991CF90}"/>
              </a:ext>
            </a:extLst>
          </p:cNvPr>
          <p:cNvSpPr txBox="1"/>
          <p:nvPr/>
        </p:nvSpPr>
        <p:spPr>
          <a:xfrm>
            <a:off x="735791" y="3331444"/>
            <a:ext cx="6470692" cy="122930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spc="-50">
                <a:solidFill>
                  <a:schemeClr val="bg1"/>
                </a:solidFill>
                <a:latin typeface="+mj-lt"/>
                <a:ea typeface="+mj-ea"/>
                <a:cs typeface="+mj-cs"/>
              </a:rPr>
              <a:t>CASO APLICATIVO</a:t>
            </a:r>
          </a:p>
        </p:txBody>
      </p:sp>
    </p:spTree>
    <p:extLst>
      <p:ext uri="{BB962C8B-B14F-4D97-AF65-F5344CB8AC3E}">
        <p14:creationId xmlns:p14="http://schemas.microsoft.com/office/powerpoint/2010/main" val="1701975339"/>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0.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3.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4.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5.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6.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7.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8.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19.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0.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3.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4.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5.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6.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7.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8.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9.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0.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3.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4.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5.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6.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7.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8.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39.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0.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3.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4.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5.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6.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47.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5.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6.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7.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8.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9.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48bda0b-7735-4a5e-b7cb-f9a424e836b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4E1BA8DE0E824F91DF844FE36AFC0E" ma:contentTypeVersion="13" ma:contentTypeDescription="Create a new document." ma:contentTypeScope="" ma:versionID="09a43cfc3f8704d4f3b298d0b9fd69f4">
  <xsd:schema xmlns:xsd="http://www.w3.org/2001/XMLSchema" xmlns:xs="http://www.w3.org/2001/XMLSchema" xmlns:p="http://schemas.microsoft.com/office/2006/metadata/properties" xmlns:ns3="748bda0b-7735-4a5e-b7cb-f9a424e836b4" xmlns:ns4="1e218f28-ff56-4d5a-b45b-346535888b2a" targetNamespace="http://schemas.microsoft.com/office/2006/metadata/properties" ma:root="true" ma:fieldsID="b26d9ff2788db61ae5aeb5038eea7677" ns3:_="" ns4:_="">
    <xsd:import namespace="748bda0b-7735-4a5e-b7cb-f9a424e836b4"/>
    <xsd:import namespace="1e218f28-ff56-4d5a-b45b-346535888b2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8bda0b-7735-4a5e-b7cb-f9a424e836b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218f28-ff56-4d5a-b45b-346535888b2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48bda0b-7735-4a5e-b7cb-f9a424e836b4"/>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E87AEC4C-2345-4D32-88EB-9F9B5CF284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8bda0b-7735-4a5e-b7cb-f9a424e836b4"/>
    <ds:schemaRef ds:uri="1e218f28-ff56-4d5a-b45b-346535888b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3239</Words>
  <Application>Microsoft Office PowerPoint</Application>
  <PresentationFormat>Widescreen</PresentationFormat>
  <Paragraphs>412</Paragraphs>
  <Slides>51</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Georgia Pro Cond Light</vt:lpstr>
      <vt:lpstr>Speak Pro</vt:lpstr>
      <vt:lpstr>RetrospectVTI</vt:lpstr>
      <vt:lpstr>Machine Learning</vt:lpstr>
      <vt:lpstr>¡Bievenidos al Curso!   Docente: Fiorella Henriquez</vt:lpstr>
      <vt:lpstr>Machine Learning</vt:lpstr>
      <vt:lpstr>CONTENIDO DEL CURSO</vt:lpstr>
      <vt:lpstr>CONTENIDO DEL CURSO</vt:lpstr>
      <vt:lpstr>Machine Learning</vt:lpstr>
      <vt:lpstr>¿Qué es Machine Learning?</vt:lpstr>
      <vt:lpstr>USOS DE MACHINE LEARNING</vt:lpstr>
      <vt:lpstr>PowerPoint Presentation</vt:lpstr>
      <vt:lpstr>PowerPoint Presentation</vt:lpstr>
      <vt:lpstr>PowerPoint Presentation</vt:lpstr>
      <vt:lpstr>PowerPoint Presentation</vt:lpstr>
      <vt:lpstr>Machine Learning</vt:lpstr>
      <vt:lpstr>TIPOS DE VARIABLES</vt:lpstr>
      <vt:lpstr>VARIABLES PARA UN MODELO</vt:lpstr>
      <vt:lpstr>APRENDIZAJE SUPERVISADO</vt:lpstr>
      <vt:lpstr>APRENDIZAJE NO SUPERVISADO</vt:lpstr>
      <vt:lpstr>SUPERVISADO VS. NO SUPERVISADO</vt:lpstr>
      <vt:lpstr>APRENDIZAJE SUPERVISADO</vt:lpstr>
      <vt:lpstr>VALIDACIÓN DEL MODELO</vt:lpstr>
      <vt:lpstr>APRENDIZAJE NO SUPERVISADO</vt:lpstr>
      <vt:lpstr>VALIDACIÓN DEL MODELO</vt:lpstr>
      <vt:lpstr>VALIDACIÓN CRUZADA</vt:lpstr>
      <vt:lpstr>METODOLOGÍA CRISP-DM</vt:lpstr>
      <vt:lpstr>MACHINE LEARNING vs. ANALYTICS</vt:lpstr>
      <vt:lpstr>MACHINE LEARNING EN PYTHON</vt:lpstr>
      <vt:lpstr>Machine Learning</vt:lpstr>
      <vt:lpstr>TIDY DATA</vt:lpstr>
      <vt:lpstr>TIDY DATA</vt:lpstr>
      <vt:lpstr>VARIABLE TARGET Y PREDICTORES</vt:lpstr>
      <vt:lpstr>DEFINIENDO LOS PREDICTORES</vt:lpstr>
      <vt:lpstr>MÉTODOS PARA FEATURE SELECTION</vt:lpstr>
      <vt:lpstr>VARIABLES CATEGÓRICAS</vt:lpstr>
      <vt:lpstr>OVERFITTING</vt:lpstr>
      <vt:lpstr>SETS DE TRAINING Y TEST</vt:lpstr>
      <vt:lpstr>VALIDACIÓN CRUZADA (K-FOLD)</vt:lpstr>
      <vt:lpstr>Machine Learning</vt:lpstr>
      <vt:lpstr>ELECCIÓN DEL MODELO</vt:lpstr>
      <vt:lpstr>ELECCIÓN DEL MODELO</vt:lpstr>
      <vt:lpstr>ELECCIÓN DEL MODELO</vt:lpstr>
      <vt:lpstr>ANÁLISIS EXPLORATORIO DE DATOS</vt:lpstr>
      <vt:lpstr>ANÁLISIS EXPLORATORIO DE DATOS</vt:lpstr>
      <vt:lpstr>VISUALIZACIÓN DE DATOS</vt:lpstr>
      <vt:lpstr>VISUALIZACIÓN DE DATOS</vt:lpstr>
      <vt:lpstr>RELACIONES ENTRE VARIABLES</vt:lpstr>
      <vt:lpstr>Machine Learning</vt:lpstr>
      <vt:lpstr>REGRESIÓN LINEAL</vt:lpstr>
      <vt:lpstr>REGRESIÓN LINEAL</vt:lpstr>
      <vt:lpstr>REGRESIÓN LOGÍSTICA</vt:lpstr>
      <vt:lpstr>ÁRBOL DE DECISIÓN</vt:lpstr>
      <vt:lpstr>ÁRBOL DE DECISIÓN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2020-08-16T17:23:34Z</dcterms:created>
  <dcterms:modified xsi:type="dcterms:W3CDTF">2020-10-03T20:00:30Z</dcterms:modified>
</cp:coreProperties>
</file>